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8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48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6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58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38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46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96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720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5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3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26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683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646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9F01-DE70-421D-913C-5540CBA8C3E6}" type="datetimeFigureOut">
              <a:rPr lang="pt-BR" smtClean="0"/>
              <a:t>24/08/2023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F3264-6037-4C1F-93DF-E4F182543E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99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image" Target="../media/image2.emf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9D32F93-50AC-4C46-A5DB-291C60DDB7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7" y="919321"/>
            <a:ext cx="2652916" cy="1551956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827DC2C4-B485-428A-BF4A-472D2967F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04B5EB-F158-4507-90DD-BD23620C7C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6977" y="3516198"/>
            <a:ext cx="6691254" cy="1320997"/>
          </a:xfrm>
        </p:spPr>
        <p:txBody>
          <a:bodyPr anchor="b">
            <a:normAutofit/>
          </a:bodyPr>
          <a:lstStyle/>
          <a:p>
            <a:pPr algn="l"/>
            <a:r>
              <a:rPr lang="pt-BR" sz="2800" dirty="0" smtClean="0"/>
              <a:t>LABORATÓRIO DE HARDWARE E SISTEMAS OPERACIONAIS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6977" y="5142305"/>
            <a:ext cx="5490973" cy="753165"/>
          </a:xfrm>
        </p:spPr>
        <p:txBody>
          <a:bodyPr anchor="t">
            <a:normAutofit/>
          </a:bodyPr>
          <a:lstStyle/>
          <a:p>
            <a:pPr algn="l"/>
            <a:r>
              <a:rPr lang="pt-BR" dirty="0"/>
              <a:t>Prof. Me. Matheus </a:t>
            </a:r>
            <a:r>
              <a:rPr lang="pt-BR" dirty="0" err="1"/>
              <a:t>Raffael</a:t>
            </a:r>
            <a:r>
              <a:rPr lang="pt-BR" dirty="0"/>
              <a:t> Simon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66977" y="2353635"/>
            <a:ext cx="6691254" cy="132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900" dirty="0" smtClean="0"/>
              <a:t>TECNOLOGIA EM ANÁLISE E DESENVOLVIMENTO DE SISTEMAS</a:t>
            </a:r>
            <a:endParaRPr lang="pt-BR" sz="3900" dirty="0"/>
          </a:p>
        </p:txBody>
      </p:sp>
    </p:spTree>
    <p:extLst>
      <p:ext uri="{BB962C8B-B14F-4D97-AF65-F5344CB8AC3E}">
        <p14:creationId xmlns:p14="http://schemas.microsoft.com/office/powerpoint/2010/main" val="2219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CPU - Características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400" dirty="0" smtClean="0"/>
              <a:t>Número </a:t>
            </a:r>
            <a:r>
              <a:rPr lang="pt-BR" sz="2400" dirty="0"/>
              <a:t>de Threads (</a:t>
            </a:r>
            <a:r>
              <a:rPr lang="pt-BR" sz="2400" dirty="0" smtClean="0"/>
              <a:t>núcleos </a:t>
            </a:r>
            <a:r>
              <a:rPr lang="pt-BR" sz="2400" dirty="0"/>
              <a:t>virtuais) </a:t>
            </a:r>
            <a:endParaRPr lang="pt-BR" sz="2400" dirty="0" smtClean="0"/>
          </a:p>
          <a:p>
            <a:pPr lvl="1"/>
            <a:r>
              <a:rPr lang="pt-BR" sz="2000" dirty="0" smtClean="0"/>
              <a:t>Alguns núcleos </a:t>
            </a:r>
            <a:r>
              <a:rPr lang="pt-BR" sz="2000" dirty="0"/>
              <a:t>podem conter componentes de processamento replicados </a:t>
            </a:r>
            <a:endParaRPr lang="pt-BR" sz="2000" dirty="0" smtClean="0"/>
          </a:p>
          <a:p>
            <a:pPr lvl="1"/>
            <a:r>
              <a:rPr lang="pt-BR" sz="2000" dirty="0" smtClean="0"/>
              <a:t>permitindo </a:t>
            </a:r>
            <a:r>
              <a:rPr lang="pt-BR" sz="2000" dirty="0"/>
              <a:t>que executem </a:t>
            </a:r>
            <a:r>
              <a:rPr lang="pt-BR" sz="2000" dirty="0" smtClean="0"/>
              <a:t>instruções </a:t>
            </a:r>
            <a:r>
              <a:rPr lang="pt-BR" sz="2000" dirty="0"/>
              <a:t>em paralelo </a:t>
            </a:r>
            <a:endParaRPr lang="pt-BR" sz="2000" dirty="0" smtClean="0"/>
          </a:p>
          <a:p>
            <a:pPr lvl="1"/>
            <a:r>
              <a:rPr lang="pt-BR" sz="2000" dirty="0" smtClean="0"/>
              <a:t>*</a:t>
            </a:r>
            <a:r>
              <a:rPr lang="pt-BR" sz="2000" dirty="0"/>
              <a:t>Melhora o desempenho geral do sistema </a:t>
            </a:r>
            <a:endParaRPr lang="pt-BR" sz="2000" dirty="0" smtClean="0"/>
          </a:p>
          <a:p>
            <a:r>
              <a:rPr lang="pt-BR" dirty="0" smtClean="0"/>
              <a:t>Velocidade </a:t>
            </a:r>
          </a:p>
          <a:p>
            <a:pPr lvl="1"/>
            <a:r>
              <a:rPr lang="pt-BR" dirty="0" smtClean="0"/>
              <a:t>Comumente </a:t>
            </a:r>
            <a:r>
              <a:rPr lang="pt-BR" dirty="0"/>
              <a:t>dada em </a:t>
            </a:r>
            <a:r>
              <a:rPr lang="pt-BR" dirty="0" err="1"/>
              <a:t>Ghz</a:t>
            </a:r>
            <a:r>
              <a:rPr lang="pt-BR" dirty="0"/>
              <a:t> (</a:t>
            </a:r>
            <a:r>
              <a:rPr lang="pt-BR" dirty="0" err="1"/>
              <a:t>Gigahertz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 </a:t>
            </a:r>
            <a:r>
              <a:rPr lang="pt-BR" dirty="0"/>
              <a:t>Quantidade de </a:t>
            </a:r>
            <a:r>
              <a:rPr lang="pt-BR" dirty="0" smtClean="0"/>
              <a:t>ciclos/</a:t>
            </a:r>
            <a:r>
              <a:rPr lang="pt-BR" dirty="0" err="1" smtClean="0"/>
              <a:t>μoperações</a:t>
            </a:r>
            <a:r>
              <a:rPr lang="pt-BR" dirty="0" smtClean="0"/>
              <a:t> </a:t>
            </a:r>
            <a:r>
              <a:rPr lang="pt-BR" dirty="0"/>
              <a:t>por segundo </a:t>
            </a:r>
            <a:endParaRPr lang="pt-BR" dirty="0" smtClean="0"/>
          </a:p>
          <a:p>
            <a:r>
              <a:rPr lang="pt-BR" dirty="0" smtClean="0"/>
              <a:t>Processo Litográfico </a:t>
            </a:r>
          </a:p>
          <a:p>
            <a:pPr lvl="1"/>
            <a:r>
              <a:rPr lang="pt-BR" dirty="0" smtClean="0"/>
              <a:t>Processo </a:t>
            </a:r>
            <a:r>
              <a:rPr lang="pt-BR" dirty="0"/>
              <a:t>de “</a:t>
            </a:r>
            <a:r>
              <a:rPr lang="pt-BR" dirty="0" smtClean="0"/>
              <a:t>fabricação</a:t>
            </a:r>
            <a:r>
              <a:rPr lang="pt-BR" dirty="0"/>
              <a:t>” </a:t>
            </a:r>
            <a:endParaRPr lang="pt-BR" dirty="0" smtClean="0"/>
          </a:p>
          <a:p>
            <a:pPr lvl="1"/>
            <a:r>
              <a:rPr lang="pt-BR" dirty="0" smtClean="0"/>
              <a:t>dado </a:t>
            </a:r>
            <a:r>
              <a:rPr lang="pt-BR" dirty="0"/>
              <a:t>em </a:t>
            </a:r>
            <a:r>
              <a:rPr lang="pt-BR" dirty="0" err="1"/>
              <a:t>nm</a:t>
            </a:r>
            <a:endParaRPr lang="pt-BR" sz="1200" dirty="0" smtClean="0"/>
          </a:p>
        </p:txBody>
      </p:sp>
    </p:spTree>
    <p:extLst>
      <p:ext uri="{BB962C8B-B14F-4D97-AF65-F5344CB8AC3E}">
        <p14:creationId xmlns:p14="http://schemas.microsoft.com/office/powerpoint/2010/main" val="14523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CPU - Características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fontScale="92500"/>
          </a:bodyPr>
          <a:lstStyle/>
          <a:p>
            <a:r>
              <a:rPr lang="pt-BR" sz="2400" dirty="0" smtClean="0"/>
              <a:t>Memória Cache</a:t>
            </a:r>
          </a:p>
          <a:p>
            <a:pPr lvl="1"/>
            <a:r>
              <a:rPr lang="pt-BR" sz="2000" dirty="0" smtClean="0"/>
              <a:t> Memória </a:t>
            </a:r>
            <a:r>
              <a:rPr lang="pt-BR" sz="2000" dirty="0"/>
              <a:t>de alto desempenho local `a </a:t>
            </a:r>
            <a:r>
              <a:rPr lang="pt-BR" sz="2000" dirty="0" smtClean="0"/>
              <a:t>CPU</a:t>
            </a:r>
          </a:p>
          <a:p>
            <a:pPr lvl="2"/>
            <a:r>
              <a:rPr lang="pt-BR" sz="1600" dirty="0" smtClean="0"/>
              <a:t>Memória </a:t>
            </a:r>
            <a:r>
              <a:rPr lang="pt-BR" sz="1600" dirty="0"/>
              <a:t>principal </a:t>
            </a:r>
            <a:r>
              <a:rPr lang="pt-BR" sz="1600" dirty="0" smtClean="0"/>
              <a:t>é </a:t>
            </a:r>
            <a:r>
              <a:rPr lang="pt-BR" sz="1600" dirty="0"/>
              <a:t>lenta! </a:t>
            </a:r>
            <a:endParaRPr lang="pt-BR" sz="1600" dirty="0" smtClean="0"/>
          </a:p>
          <a:p>
            <a:pPr lvl="1"/>
            <a:r>
              <a:rPr lang="pt-BR" sz="2000" dirty="0" smtClean="0"/>
              <a:t>Princípio </a:t>
            </a:r>
            <a:r>
              <a:rPr lang="pt-BR" sz="2000" dirty="0"/>
              <a:t>da Localidade de </a:t>
            </a:r>
            <a:r>
              <a:rPr lang="pt-BR" sz="2000" dirty="0" smtClean="0"/>
              <a:t>Referência </a:t>
            </a:r>
          </a:p>
          <a:p>
            <a:r>
              <a:rPr lang="pt-BR" dirty="0" smtClean="0"/>
              <a:t>Gráficos </a:t>
            </a:r>
            <a:r>
              <a:rPr lang="pt-BR" dirty="0"/>
              <a:t>Integrados </a:t>
            </a:r>
            <a:endParaRPr lang="pt-BR" dirty="0" smtClean="0"/>
          </a:p>
          <a:p>
            <a:pPr lvl="1"/>
            <a:r>
              <a:rPr lang="pt-BR" dirty="0" smtClean="0"/>
              <a:t>Controlador gráfico </a:t>
            </a:r>
            <a:r>
              <a:rPr lang="pt-BR" dirty="0"/>
              <a:t>(GPU) integrado </a:t>
            </a:r>
            <a:r>
              <a:rPr lang="pt-BR" dirty="0" smtClean="0"/>
              <a:t>à </a:t>
            </a:r>
            <a:r>
              <a:rPr lang="pt-BR" dirty="0"/>
              <a:t>CPU </a:t>
            </a:r>
            <a:endParaRPr lang="pt-BR" dirty="0" smtClean="0"/>
          </a:p>
          <a:p>
            <a:pPr lvl="1"/>
            <a:r>
              <a:rPr lang="pt-BR" dirty="0" smtClean="0"/>
              <a:t>Suporte </a:t>
            </a:r>
            <a:r>
              <a:rPr lang="pt-BR" dirty="0"/>
              <a:t>apenas para </a:t>
            </a:r>
            <a:r>
              <a:rPr lang="pt-BR" dirty="0" smtClean="0"/>
              <a:t>multimídia </a:t>
            </a:r>
          </a:p>
          <a:p>
            <a:pPr lvl="2"/>
            <a:r>
              <a:rPr lang="pt-BR" dirty="0" smtClean="0"/>
              <a:t>jogos</a:t>
            </a:r>
            <a:r>
              <a:rPr lang="pt-BR" dirty="0"/>
              <a:t>? apenas em </a:t>
            </a:r>
            <a:r>
              <a:rPr lang="pt-BR" dirty="0" smtClean="0"/>
              <a:t>baixa/média </a:t>
            </a:r>
            <a:r>
              <a:rPr lang="pt-BR" dirty="0"/>
              <a:t>qualidade </a:t>
            </a:r>
            <a:r>
              <a:rPr lang="pt-BR" dirty="0" smtClean="0"/>
              <a:t>gráfica </a:t>
            </a:r>
          </a:p>
          <a:p>
            <a:pPr lvl="1"/>
            <a:r>
              <a:rPr lang="pt-BR" dirty="0" smtClean="0"/>
              <a:t>Elimina </a:t>
            </a:r>
            <a:r>
              <a:rPr lang="pt-BR" dirty="0"/>
              <a:t>a necessidade de controlador </a:t>
            </a:r>
            <a:r>
              <a:rPr lang="pt-BR" dirty="0" smtClean="0"/>
              <a:t>gráfico </a:t>
            </a:r>
            <a:r>
              <a:rPr lang="pt-BR" dirty="0"/>
              <a:t>dedicado </a:t>
            </a:r>
            <a:endParaRPr lang="pt-BR" dirty="0" smtClean="0"/>
          </a:p>
          <a:p>
            <a:pPr lvl="2"/>
            <a:r>
              <a:rPr lang="pt-BR" dirty="0" err="1" smtClean="0"/>
              <a:t>cheapest</a:t>
            </a:r>
            <a:r>
              <a:rPr lang="pt-BR" dirty="0" smtClean="0"/>
              <a:t> </a:t>
            </a:r>
            <a:r>
              <a:rPr lang="pt-BR" dirty="0"/>
              <a:t>GPU? R$ 500,00 (GT1030 / R550</a:t>
            </a:r>
            <a:r>
              <a:rPr lang="pt-BR" dirty="0" smtClean="0"/>
              <a:t>) </a:t>
            </a:r>
          </a:p>
          <a:p>
            <a:pPr lvl="2"/>
            <a:r>
              <a:rPr lang="pt-BR" dirty="0" err="1" smtClean="0"/>
              <a:t>expensive</a:t>
            </a:r>
            <a:r>
              <a:rPr lang="pt-BR" dirty="0" smtClean="0"/>
              <a:t> </a:t>
            </a:r>
            <a:r>
              <a:rPr lang="pt-BR" dirty="0"/>
              <a:t>GPU? R$ 15.000,00 (RTX 3090 TI)</a:t>
            </a:r>
            <a:endParaRPr lang="pt-BR" sz="400" dirty="0" smtClean="0"/>
          </a:p>
        </p:txBody>
      </p:sp>
    </p:spTree>
    <p:extLst>
      <p:ext uri="{BB962C8B-B14F-4D97-AF65-F5344CB8AC3E}">
        <p14:creationId xmlns:p14="http://schemas.microsoft.com/office/powerpoint/2010/main" val="16558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sz="5400" dirty="0" smtClean="0"/>
              <a:t>CPU - Características</a:t>
            </a:r>
            <a:endParaRPr lang="pt-BR" sz="54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3154748"/>
          </a:xfrm>
        </p:spPr>
        <p:txBody>
          <a:bodyPr/>
          <a:lstStyle/>
          <a:p>
            <a:r>
              <a:rPr lang="pt-BR" dirty="0" smtClean="0"/>
              <a:t>Maior desempenho</a:t>
            </a:r>
          </a:p>
          <a:p>
            <a:pPr lvl="1"/>
            <a:r>
              <a:rPr lang="pt-BR" dirty="0"/>
              <a:t>+ </a:t>
            </a:r>
            <a:r>
              <a:rPr lang="pt-BR" dirty="0" smtClean="0"/>
              <a:t>Núcleos</a:t>
            </a:r>
            <a:endParaRPr lang="pt-BR" dirty="0"/>
          </a:p>
          <a:p>
            <a:pPr lvl="1"/>
            <a:r>
              <a:rPr lang="pt-BR" dirty="0"/>
              <a:t>+ Threads</a:t>
            </a:r>
          </a:p>
          <a:p>
            <a:pPr lvl="1"/>
            <a:r>
              <a:rPr lang="pt-BR" dirty="0"/>
              <a:t>+ Velocidade</a:t>
            </a:r>
          </a:p>
          <a:p>
            <a:pPr lvl="1"/>
            <a:r>
              <a:rPr lang="pt-BR" dirty="0"/>
              <a:t>- Litografia</a:t>
            </a:r>
          </a:p>
          <a:p>
            <a:pPr lvl="1"/>
            <a:r>
              <a:rPr lang="pt-BR" dirty="0"/>
              <a:t>+ Mem. Cache</a:t>
            </a:r>
          </a:p>
          <a:p>
            <a:pPr lvl="1"/>
            <a:r>
              <a:rPr lang="pt-BR" dirty="0"/>
              <a:t>Maior custo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3154748"/>
          </a:xfrm>
        </p:spPr>
        <p:txBody>
          <a:bodyPr/>
          <a:lstStyle/>
          <a:p>
            <a:r>
              <a:rPr lang="pt-BR" dirty="0" smtClean="0"/>
              <a:t>Menor custo</a:t>
            </a:r>
          </a:p>
          <a:p>
            <a:pPr lvl="1"/>
            <a:r>
              <a:rPr lang="pt-BR" dirty="0"/>
              <a:t>- </a:t>
            </a:r>
            <a:r>
              <a:rPr lang="pt-BR" dirty="0" smtClean="0"/>
              <a:t>Núcleos</a:t>
            </a:r>
            <a:endParaRPr lang="pt-BR" dirty="0"/>
          </a:p>
          <a:p>
            <a:pPr lvl="1"/>
            <a:r>
              <a:rPr lang="pt-BR" dirty="0"/>
              <a:t>- Threads</a:t>
            </a:r>
          </a:p>
          <a:p>
            <a:pPr lvl="1"/>
            <a:r>
              <a:rPr lang="pt-BR" dirty="0"/>
              <a:t>- Velocidade</a:t>
            </a:r>
          </a:p>
          <a:p>
            <a:pPr lvl="1"/>
            <a:r>
              <a:rPr lang="pt-BR" dirty="0"/>
              <a:t>+ Litografia</a:t>
            </a:r>
          </a:p>
          <a:p>
            <a:pPr lvl="1"/>
            <a:r>
              <a:rPr lang="pt-BR" dirty="0"/>
              <a:t>- Mem. Cache</a:t>
            </a:r>
          </a:p>
          <a:p>
            <a:pPr lvl="1"/>
            <a:r>
              <a:rPr lang="pt-BR" dirty="0"/>
              <a:t>Menor desempenho</a:t>
            </a: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628650" y="4940613"/>
            <a:ext cx="7886700" cy="1290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Porém depende!</a:t>
            </a:r>
          </a:p>
          <a:p>
            <a:r>
              <a:rPr lang="pt-BR" dirty="0"/>
              <a:t>Programas </a:t>
            </a:r>
            <a:r>
              <a:rPr lang="pt-BR" dirty="0" err="1"/>
              <a:t>monoprocessados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multiprocessados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9489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CPU - Características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Intel Core i7 4770k</a:t>
            </a:r>
            <a:endParaRPr lang="pt-BR" sz="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18" y="3007565"/>
            <a:ext cx="6137999" cy="29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CPU - Características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Intel Core i7 7700k (4C/8T, 14 </a:t>
            </a:r>
            <a:r>
              <a:rPr lang="pt-BR" sz="2400" dirty="0" err="1" smtClean="0"/>
              <a:t>nm</a:t>
            </a:r>
            <a:r>
              <a:rPr lang="pt-BR" sz="2400" dirty="0" smtClean="0"/>
              <a:t>, 8 </a:t>
            </a:r>
            <a:r>
              <a:rPr lang="pt-BR" sz="2400" dirty="0" err="1" smtClean="0"/>
              <a:t>mb</a:t>
            </a:r>
            <a:r>
              <a:rPr lang="pt-BR" sz="2400" dirty="0" smtClean="0"/>
              <a:t> Cache L3, s/ </a:t>
            </a:r>
            <a:r>
              <a:rPr lang="pt-BR" sz="2400" dirty="0" err="1" smtClean="0"/>
              <a:t>iGPU</a:t>
            </a:r>
            <a:r>
              <a:rPr lang="pt-BR" sz="2400" dirty="0" smtClean="0"/>
              <a:t> )</a:t>
            </a:r>
            <a:endParaRPr lang="pt-BR" sz="4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2924663"/>
            <a:ext cx="7143251" cy="392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CPU - Características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fontScale="92500" lnSpcReduction="10000"/>
          </a:bodyPr>
          <a:lstStyle/>
          <a:p>
            <a:r>
              <a:rPr lang="pt-BR" sz="2400" dirty="0"/>
              <a:t>Intel Core i7-12850HX ($428,00) </a:t>
            </a:r>
          </a:p>
          <a:p>
            <a:pPr lvl="1"/>
            <a:r>
              <a:rPr lang="pt-BR" sz="2000" dirty="0"/>
              <a:t>24 núcleos virtuais </a:t>
            </a:r>
          </a:p>
          <a:p>
            <a:pPr lvl="2"/>
            <a:r>
              <a:rPr lang="pt-BR" sz="1600" dirty="0"/>
              <a:t>8 Performance-cores com threads </a:t>
            </a:r>
          </a:p>
          <a:p>
            <a:pPr lvl="2"/>
            <a:r>
              <a:rPr lang="pt-BR" sz="1600" dirty="0"/>
              <a:t>8 </a:t>
            </a:r>
            <a:r>
              <a:rPr lang="pt-BR" sz="1600" dirty="0" err="1"/>
              <a:t>Efficient</a:t>
            </a:r>
            <a:r>
              <a:rPr lang="pt-BR" sz="1600" dirty="0"/>
              <a:t>-cores sem threads </a:t>
            </a:r>
          </a:p>
          <a:p>
            <a:pPr lvl="1"/>
            <a:r>
              <a:rPr lang="pt-BR" sz="2000" dirty="0"/>
              <a:t>3.40GHz base (4,80GHz Turbo) </a:t>
            </a:r>
          </a:p>
          <a:p>
            <a:pPr lvl="1"/>
            <a:r>
              <a:rPr lang="pt-BR" sz="2000" dirty="0"/>
              <a:t>25MiB de Mem. Cache </a:t>
            </a:r>
          </a:p>
          <a:p>
            <a:pPr lvl="1"/>
            <a:r>
              <a:rPr lang="pt-BR" sz="2000" dirty="0"/>
              <a:t>Litografia Intel 7 (7nm) e 45W até 157W </a:t>
            </a:r>
          </a:p>
          <a:p>
            <a:r>
              <a:rPr lang="pt-BR" sz="2400" dirty="0" err="1"/>
              <a:t>Ryzen</a:t>
            </a:r>
            <a:r>
              <a:rPr lang="pt-BR" sz="2400" dirty="0"/>
              <a:t> 7 5800X3D ($449,00) </a:t>
            </a:r>
          </a:p>
          <a:p>
            <a:pPr lvl="1"/>
            <a:r>
              <a:rPr lang="pt-BR" sz="2100" dirty="0"/>
              <a:t>16 núcleos virtuais </a:t>
            </a:r>
          </a:p>
          <a:p>
            <a:pPr lvl="2"/>
            <a:r>
              <a:rPr lang="pt-BR" sz="1600" dirty="0"/>
              <a:t>8 núcleos Zen 3 </a:t>
            </a:r>
          </a:p>
          <a:p>
            <a:pPr lvl="1"/>
            <a:r>
              <a:rPr lang="pt-BR" sz="2100" dirty="0"/>
              <a:t>3.40GHz base (4,50GHz Turbo) </a:t>
            </a:r>
          </a:p>
          <a:p>
            <a:pPr lvl="1"/>
            <a:r>
              <a:rPr lang="pt-BR" sz="2100" dirty="0"/>
              <a:t>90 </a:t>
            </a:r>
            <a:r>
              <a:rPr lang="pt-BR" sz="2100" dirty="0" err="1"/>
              <a:t>MiB</a:t>
            </a:r>
            <a:r>
              <a:rPr lang="pt-BR" sz="2100" dirty="0"/>
              <a:t> de Mem. Cache </a:t>
            </a:r>
          </a:p>
          <a:p>
            <a:pPr lvl="1"/>
            <a:r>
              <a:rPr lang="pt-BR" sz="2100" dirty="0"/>
              <a:t>Litografia de 7nm + 12nm e 105W</a:t>
            </a:r>
          </a:p>
        </p:txBody>
      </p:sp>
    </p:spTree>
    <p:extLst>
      <p:ext uri="{BB962C8B-B14F-4D97-AF65-F5344CB8AC3E}">
        <p14:creationId xmlns:p14="http://schemas.microsoft.com/office/powerpoint/2010/main" val="262508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Dispositivos de Armazenamento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393" y="2287803"/>
            <a:ext cx="7166080" cy="35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9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Dispositivos de Armazenamento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Memórias </a:t>
            </a:r>
          </a:p>
          <a:p>
            <a:r>
              <a:rPr lang="pt-BR" sz="2400" dirty="0" smtClean="0"/>
              <a:t>Dispositivos </a:t>
            </a:r>
            <a:r>
              <a:rPr lang="pt-BR" sz="2400" dirty="0"/>
              <a:t>que armazenam dados e programas </a:t>
            </a:r>
            <a:endParaRPr lang="pt-BR" sz="2400" dirty="0" smtClean="0"/>
          </a:p>
          <a:p>
            <a:r>
              <a:rPr lang="pt-BR" sz="2400" dirty="0" smtClean="0"/>
              <a:t>Sem memória</a:t>
            </a:r>
            <a:r>
              <a:rPr lang="pt-BR" sz="2400" dirty="0"/>
              <a:t>, um computador faria </a:t>
            </a:r>
            <a:r>
              <a:rPr lang="pt-BR" sz="2400" dirty="0" smtClean="0"/>
              <a:t>ações pré-determinadas </a:t>
            </a:r>
            <a:r>
              <a:rPr lang="pt-BR" sz="2400" dirty="0"/>
              <a:t>e retornaria imediatamente os resultados </a:t>
            </a:r>
            <a:endParaRPr lang="pt-BR" sz="2400" dirty="0" smtClean="0"/>
          </a:p>
          <a:p>
            <a:r>
              <a:rPr lang="pt-BR" sz="2400" dirty="0" smtClean="0"/>
              <a:t>Memória </a:t>
            </a:r>
            <a:r>
              <a:rPr lang="pt-BR" sz="2400" dirty="0"/>
              <a:t>Principal </a:t>
            </a:r>
            <a:endParaRPr lang="pt-BR" sz="2400" dirty="0" smtClean="0"/>
          </a:p>
          <a:p>
            <a:r>
              <a:rPr lang="pt-BR" sz="2400" dirty="0" smtClean="0"/>
              <a:t>Memória Secundária</a:t>
            </a: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22172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Memória principal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Memória </a:t>
            </a:r>
            <a:r>
              <a:rPr lang="pt-BR" sz="2400" dirty="0"/>
              <a:t>RAM </a:t>
            </a:r>
            <a:endParaRPr lang="pt-BR" sz="2400" dirty="0" smtClean="0"/>
          </a:p>
          <a:p>
            <a:pPr lvl="1"/>
            <a:r>
              <a:rPr lang="pt-BR" sz="2000" dirty="0" err="1" smtClean="0"/>
              <a:t>Random</a:t>
            </a:r>
            <a:r>
              <a:rPr lang="pt-BR" sz="2000" dirty="0" smtClean="0"/>
              <a:t> </a:t>
            </a:r>
            <a:r>
              <a:rPr lang="pt-BR" sz="2000" dirty="0"/>
              <a:t>Access </a:t>
            </a:r>
            <a:r>
              <a:rPr lang="pt-BR" sz="2000" dirty="0" err="1"/>
              <a:t>Memory</a:t>
            </a:r>
            <a:r>
              <a:rPr lang="pt-BR" sz="2000" dirty="0"/>
              <a:t> </a:t>
            </a:r>
            <a:endParaRPr lang="pt-BR" sz="2000" dirty="0" smtClean="0"/>
          </a:p>
          <a:p>
            <a:pPr lvl="1"/>
            <a:r>
              <a:rPr lang="pt-BR" sz="2000" dirty="0" smtClean="0"/>
              <a:t>Mantém cópias </a:t>
            </a:r>
            <a:r>
              <a:rPr lang="pt-BR" sz="2000" dirty="0"/>
              <a:t>de dados e programas armazenados nas </a:t>
            </a:r>
            <a:r>
              <a:rPr lang="pt-BR" sz="2000" dirty="0" smtClean="0"/>
              <a:t>memórias secundárias </a:t>
            </a:r>
          </a:p>
          <a:p>
            <a:pPr lvl="2"/>
            <a:r>
              <a:rPr lang="pt-BR" sz="1600" dirty="0" smtClean="0"/>
              <a:t>solicitadas </a:t>
            </a:r>
            <a:r>
              <a:rPr lang="pt-BR" sz="1600" dirty="0"/>
              <a:t>pelo CPU </a:t>
            </a:r>
            <a:endParaRPr lang="pt-BR" sz="1600" dirty="0" smtClean="0"/>
          </a:p>
          <a:p>
            <a:pPr lvl="2"/>
            <a:r>
              <a:rPr lang="pt-BR" sz="1600" dirty="0" smtClean="0"/>
              <a:t>pois </a:t>
            </a:r>
            <a:r>
              <a:rPr lang="pt-BR" sz="1600" dirty="0"/>
              <a:t>Mem. </a:t>
            </a:r>
            <a:r>
              <a:rPr lang="pt-BR" sz="1600" dirty="0" smtClean="0"/>
              <a:t>Secundárias s</a:t>
            </a:r>
            <a:r>
              <a:rPr lang="pt-BR" sz="1600" dirty="0"/>
              <a:t>ã</a:t>
            </a:r>
            <a:r>
              <a:rPr lang="pt-BR" sz="1600" dirty="0" smtClean="0"/>
              <a:t>o </a:t>
            </a:r>
            <a:r>
              <a:rPr lang="pt-BR" sz="1600" dirty="0"/>
              <a:t>lentas! </a:t>
            </a:r>
            <a:endParaRPr lang="pt-BR" sz="1600" dirty="0" smtClean="0"/>
          </a:p>
          <a:p>
            <a:pPr lvl="1"/>
            <a:r>
              <a:rPr lang="pt-BR" sz="2000" dirty="0" smtClean="0"/>
              <a:t>A </a:t>
            </a:r>
            <a:r>
              <a:rPr lang="pt-BR" sz="2000" dirty="0"/>
              <a:t>quantidade de Mem. Principal pode afetar o </a:t>
            </a:r>
            <a:r>
              <a:rPr lang="pt-BR" sz="2000" dirty="0" smtClean="0"/>
              <a:t>desempenho</a:t>
            </a:r>
          </a:p>
          <a:p>
            <a:pPr lvl="1"/>
            <a:r>
              <a:rPr lang="pt-BR" sz="2000" dirty="0" smtClean="0"/>
              <a:t>quanto </a:t>
            </a:r>
            <a:r>
              <a:rPr lang="pt-BR" sz="2000" dirty="0"/>
              <a:t>maior a Mem. Principal, menor a chance do computador ficar lento (swap) </a:t>
            </a:r>
            <a:endParaRPr lang="pt-BR" sz="2000" dirty="0" smtClean="0"/>
          </a:p>
          <a:p>
            <a:pPr lvl="1"/>
            <a:r>
              <a:rPr lang="pt-BR" sz="2000" dirty="0" smtClean="0"/>
              <a:t>São voláteis</a:t>
            </a:r>
            <a:r>
              <a:rPr lang="pt-BR" sz="2000" dirty="0"/>
              <a:t>!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228923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Memória RAM – Características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fontScale="85000" lnSpcReduction="20000"/>
          </a:bodyPr>
          <a:lstStyle/>
          <a:p>
            <a:r>
              <a:rPr lang="pt-BR" sz="2400" dirty="0"/>
              <a:t>Capacidade </a:t>
            </a:r>
            <a:endParaRPr lang="pt-BR" sz="2400" dirty="0" smtClean="0"/>
          </a:p>
          <a:p>
            <a:pPr lvl="1"/>
            <a:r>
              <a:rPr lang="pt-BR" sz="2000" dirty="0" smtClean="0"/>
              <a:t>Quantidade máxima </a:t>
            </a:r>
            <a:r>
              <a:rPr lang="pt-BR" sz="2000" dirty="0"/>
              <a:t>de </a:t>
            </a:r>
            <a:r>
              <a:rPr lang="pt-BR" sz="2000" dirty="0" smtClean="0"/>
              <a:t>informação armazenada</a:t>
            </a:r>
          </a:p>
          <a:p>
            <a:pPr lvl="2"/>
            <a:r>
              <a:rPr lang="pt-BR" sz="1600" dirty="0" smtClean="0"/>
              <a:t>comumente </a:t>
            </a:r>
            <a:r>
              <a:rPr lang="pt-BR" sz="1600" dirty="0"/>
              <a:t>dada </a:t>
            </a:r>
            <a:r>
              <a:rPr lang="pt-BR" sz="1600"/>
              <a:t>em </a:t>
            </a:r>
            <a:r>
              <a:rPr lang="pt-BR" sz="1600" smtClean="0"/>
              <a:t>Gigabytes </a:t>
            </a:r>
            <a:r>
              <a:rPr lang="pt-BR" sz="1600" dirty="0"/>
              <a:t>(</a:t>
            </a:r>
            <a:r>
              <a:rPr lang="pt-BR" sz="1600" dirty="0" err="1"/>
              <a:t>Gib</a:t>
            </a:r>
            <a:r>
              <a:rPr lang="pt-BR" sz="1600" dirty="0"/>
              <a:t>) </a:t>
            </a:r>
            <a:endParaRPr lang="pt-BR" sz="1600" dirty="0" smtClean="0"/>
          </a:p>
          <a:p>
            <a:pPr lvl="2"/>
            <a:r>
              <a:rPr lang="pt-BR" sz="1600" dirty="0" smtClean="0"/>
              <a:t>4Gib </a:t>
            </a:r>
            <a:r>
              <a:rPr lang="pt-BR" sz="1600" dirty="0"/>
              <a:t>(</a:t>
            </a:r>
            <a:r>
              <a:rPr lang="pt-BR" sz="1600" dirty="0" smtClean="0"/>
              <a:t>utilização </a:t>
            </a:r>
            <a:r>
              <a:rPr lang="pt-BR" sz="1600" dirty="0"/>
              <a:t>aproximada do Windows 11) </a:t>
            </a:r>
            <a:endParaRPr lang="pt-BR" sz="1600" dirty="0" smtClean="0"/>
          </a:p>
          <a:p>
            <a:pPr lvl="2"/>
            <a:r>
              <a:rPr lang="pt-BR" sz="1600" dirty="0" smtClean="0"/>
              <a:t>8Gib </a:t>
            </a:r>
            <a:r>
              <a:rPr lang="pt-BR" sz="1600" dirty="0"/>
              <a:t>(recomendado para atividades leves) </a:t>
            </a:r>
            <a:endParaRPr lang="pt-BR" sz="1600" dirty="0" smtClean="0"/>
          </a:p>
          <a:p>
            <a:pPr lvl="2"/>
            <a:r>
              <a:rPr lang="pt-BR" sz="1600" dirty="0" smtClean="0"/>
              <a:t>16Gib</a:t>
            </a:r>
          </a:p>
          <a:p>
            <a:r>
              <a:rPr lang="pt-BR" dirty="0" smtClean="0"/>
              <a:t>Tipo </a:t>
            </a:r>
          </a:p>
          <a:p>
            <a:pPr lvl="1"/>
            <a:r>
              <a:rPr lang="pt-BR" dirty="0" smtClean="0"/>
              <a:t>Tecnologia </a:t>
            </a:r>
            <a:r>
              <a:rPr lang="pt-BR" dirty="0"/>
              <a:t>e </a:t>
            </a:r>
            <a:r>
              <a:rPr lang="pt-BR" dirty="0" smtClean="0"/>
              <a:t>Padr</a:t>
            </a:r>
            <a:r>
              <a:rPr lang="pt-BR" dirty="0"/>
              <a:t>ã</a:t>
            </a:r>
            <a:r>
              <a:rPr lang="pt-BR" dirty="0" smtClean="0"/>
              <a:t>o </a:t>
            </a:r>
            <a:r>
              <a:rPr lang="pt-BR" dirty="0"/>
              <a:t>de conectividade </a:t>
            </a:r>
            <a:endParaRPr lang="pt-BR" dirty="0" smtClean="0"/>
          </a:p>
          <a:p>
            <a:pPr lvl="2"/>
            <a:r>
              <a:rPr lang="pt-BR" dirty="0" smtClean="0"/>
              <a:t>migrando </a:t>
            </a:r>
            <a:r>
              <a:rPr lang="pt-BR" dirty="0"/>
              <a:t>de DDR4 para DDR5 </a:t>
            </a:r>
            <a:endParaRPr lang="pt-BR" dirty="0" smtClean="0"/>
          </a:p>
          <a:p>
            <a:r>
              <a:rPr lang="pt-BR" dirty="0" smtClean="0"/>
              <a:t>Velocidade </a:t>
            </a:r>
          </a:p>
          <a:p>
            <a:pPr lvl="1"/>
            <a:r>
              <a:rPr lang="pt-BR" dirty="0" smtClean="0"/>
              <a:t>Desempenho </a:t>
            </a:r>
            <a:r>
              <a:rPr lang="pt-BR" dirty="0"/>
              <a:t>de acesso </a:t>
            </a:r>
            <a:endParaRPr lang="pt-BR" dirty="0" smtClean="0"/>
          </a:p>
          <a:p>
            <a:pPr lvl="2"/>
            <a:r>
              <a:rPr lang="pt-BR" dirty="0" smtClean="0"/>
              <a:t>comumente </a:t>
            </a:r>
            <a:r>
              <a:rPr lang="pt-BR" dirty="0"/>
              <a:t>dada em </a:t>
            </a:r>
            <a:r>
              <a:rPr lang="pt-BR" dirty="0" err="1"/>
              <a:t>Mhz</a:t>
            </a:r>
            <a:r>
              <a:rPr lang="pt-BR" dirty="0"/>
              <a:t> (quanto maior, “melhor”) </a:t>
            </a:r>
            <a:endParaRPr lang="pt-BR" dirty="0" smtClean="0"/>
          </a:p>
          <a:p>
            <a:pPr lvl="2"/>
            <a:r>
              <a:rPr lang="pt-BR" dirty="0" smtClean="0"/>
              <a:t>DDR4</a:t>
            </a:r>
            <a:r>
              <a:rPr lang="pt-BR" dirty="0"/>
              <a:t>: 800 </a:t>
            </a:r>
            <a:r>
              <a:rPr lang="pt-BR" dirty="0" smtClean="0"/>
              <a:t>at</a:t>
            </a:r>
            <a:r>
              <a:rPr lang="pt-BR" dirty="0"/>
              <a:t>é</a:t>
            </a:r>
            <a:r>
              <a:rPr lang="pt-BR" dirty="0" smtClean="0"/>
              <a:t> </a:t>
            </a:r>
            <a:r>
              <a:rPr lang="pt-BR" dirty="0"/>
              <a:t>1.600 </a:t>
            </a:r>
            <a:r>
              <a:rPr lang="pt-BR" dirty="0" err="1"/>
              <a:t>Mhz</a:t>
            </a:r>
            <a:r>
              <a:rPr lang="pt-BR" dirty="0"/>
              <a:t> oficialmente (1.600 até </a:t>
            </a:r>
            <a:r>
              <a:rPr lang="pt-BR" dirty="0" smtClean="0"/>
              <a:t>3.200 </a:t>
            </a:r>
            <a:r>
              <a:rPr lang="pt-BR" dirty="0" err="1"/>
              <a:t>Mhz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/>
              <a:t> </a:t>
            </a:r>
            <a:r>
              <a:rPr lang="pt-BR" dirty="0"/>
              <a:t>DDR5: 2.400 </a:t>
            </a:r>
            <a:r>
              <a:rPr lang="pt-BR" dirty="0" smtClean="0"/>
              <a:t>at</a:t>
            </a:r>
            <a:r>
              <a:rPr lang="pt-BR" dirty="0"/>
              <a:t>é</a:t>
            </a:r>
            <a:r>
              <a:rPr lang="pt-BR" dirty="0" smtClean="0"/>
              <a:t> </a:t>
            </a:r>
            <a:r>
              <a:rPr lang="pt-BR" dirty="0"/>
              <a:t>3.600 </a:t>
            </a:r>
            <a:r>
              <a:rPr lang="pt-BR" dirty="0" err="1"/>
              <a:t>Mhz</a:t>
            </a:r>
            <a:r>
              <a:rPr lang="pt-BR" dirty="0"/>
              <a:t> oficialmente (4.800 até </a:t>
            </a:r>
            <a:r>
              <a:rPr lang="pt-BR" dirty="0" smtClean="0"/>
              <a:t>6.400 </a:t>
            </a:r>
            <a:r>
              <a:rPr lang="pt-BR" dirty="0" err="1"/>
              <a:t>Mhz</a:t>
            </a:r>
            <a:r>
              <a:rPr lang="pt-BR" dirty="0"/>
              <a:t>)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6830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527476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 smtClean="0"/>
              <a:t>Hardware </a:t>
            </a:r>
            <a:br>
              <a:rPr lang="pt-BR" sz="5400" dirty="0" smtClean="0"/>
            </a:br>
            <a:r>
              <a:rPr lang="pt-BR" sz="5400" dirty="0" smtClean="0"/>
              <a:t>e </a:t>
            </a:r>
            <a:br>
              <a:rPr lang="pt-BR" sz="5400" dirty="0" smtClean="0"/>
            </a:br>
            <a:r>
              <a:rPr lang="pt-BR" sz="5400" dirty="0" smtClean="0"/>
              <a:t>Software</a:t>
            </a:r>
            <a:endParaRPr lang="pt-BR" sz="54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7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Memória Secundárias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lnSpcReduction="10000"/>
          </a:bodyPr>
          <a:lstStyle/>
          <a:p>
            <a:r>
              <a:rPr lang="pt-BR" sz="2400" dirty="0"/>
              <a:t>Mem. Principal é</a:t>
            </a:r>
            <a:r>
              <a:rPr lang="pt-BR" sz="2400" dirty="0" smtClean="0"/>
              <a:t> volátil </a:t>
            </a:r>
          </a:p>
          <a:p>
            <a:r>
              <a:rPr lang="pt-BR" sz="2400" dirty="0" smtClean="0"/>
              <a:t>Hard </a:t>
            </a:r>
            <a:r>
              <a:rPr lang="pt-BR" sz="2400" dirty="0"/>
              <a:t>Disk (HD) </a:t>
            </a:r>
            <a:endParaRPr lang="pt-BR" sz="2400" dirty="0" smtClean="0"/>
          </a:p>
          <a:p>
            <a:pPr lvl="1"/>
            <a:r>
              <a:rPr lang="pt-BR" sz="2000" dirty="0" smtClean="0"/>
              <a:t>Armazenamento </a:t>
            </a:r>
            <a:r>
              <a:rPr lang="pt-BR" sz="2000" dirty="0"/>
              <a:t>“definitivo” dos dados </a:t>
            </a:r>
            <a:endParaRPr lang="pt-BR" sz="2000" dirty="0" smtClean="0"/>
          </a:p>
          <a:p>
            <a:pPr lvl="1"/>
            <a:r>
              <a:rPr lang="pt-BR" sz="2000" dirty="0" smtClean="0"/>
              <a:t>São </a:t>
            </a:r>
            <a:r>
              <a:rPr lang="pt-BR" sz="2000" dirty="0"/>
              <a:t>lentos </a:t>
            </a:r>
            <a:endParaRPr lang="pt-BR" sz="2000" dirty="0" smtClean="0"/>
          </a:p>
          <a:p>
            <a:pPr lvl="2"/>
            <a:r>
              <a:rPr lang="pt-BR" sz="1600" dirty="0" smtClean="0"/>
              <a:t>dispositivos mec</a:t>
            </a:r>
            <a:r>
              <a:rPr lang="pt-BR" sz="1600" dirty="0"/>
              <a:t>â</a:t>
            </a:r>
            <a:r>
              <a:rPr lang="pt-BR" sz="1600" dirty="0" smtClean="0"/>
              <a:t>nicos </a:t>
            </a:r>
          </a:p>
          <a:p>
            <a:r>
              <a:rPr lang="pt-BR" dirty="0" err="1" smtClean="0"/>
              <a:t>Solid</a:t>
            </a:r>
            <a:r>
              <a:rPr lang="pt-BR" dirty="0" smtClean="0"/>
              <a:t> </a:t>
            </a:r>
            <a:r>
              <a:rPr lang="pt-BR" dirty="0" err="1"/>
              <a:t>State</a:t>
            </a:r>
            <a:r>
              <a:rPr lang="pt-BR" dirty="0"/>
              <a:t> Drive (SSD) </a:t>
            </a:r>
            <a:endParaRPr lang="pt-BR" dirty="0" smtClean="0"/>
          </a:p>
          <a:p>
            <a:pPr lvl="1"/>
            <a:r>
              <a:rPr lang="pt-BR" dirty="0" smtClean="0"/>
              <a:t>Mais rápidos </a:t>
            </a:r>
            <a:r>
              <a:rPr lang="pt-BR" dirty="0"/>
              <a:t>que os HDs </a:t>
            </a:r>
            <a:endParaRPr lang="pt-BR" dirty="0" smtClean="0"/>
          </a:p>
          <a:p>
            <a:pPr lvl="2"/>
            <a:r>
              <a:rPr lang="pt-BR" dirty="0" smtClean="0"/>
              <a:t>dispositivos eletr</a:t>
            </a:r>
            <a:r>
              <a:rPr lang="pt-BR" dirty="0"/>
              <a:t>ô</a:t>
            </a:r>
            <a:r>
              <a:rPr lang="pt-BR" dirty="0" smtClean="0"/>
              <a:t>nicos </a:t>
            </a:r>
          </a:p>
          <a:p>
            <a:pPr lvl="1"/>
            <a:r>
              <a:rPr lang="pt-BR" dirty="0" smtClean="0"/>
              <a:t>Compatíveis </a:t>
            </a:r>
            <a:r>
              <a:rPr lang="pt-BR" dirty="0"/>
              <a:t>com </a:t>
            </a:r>
            <a:r>
              <a:rPr lang="pt-BR" dirty="0" smtClean="0"/>
              <a:t>conex</a:t>
            </a:r>
            <a:r>
              <a:rPr lang="pt-BR" dirty="0"/>
              <a:t>õ</a:t>
            </a:r>
            <a:r>
              <a:rPr lang="pt-BR" dirty="0" smtClean="0"/>
              <a:t>es </a:t>
            </a:r>
            <a:r>
              <a:rPr lang="pt-BR" dirty="0"/>
              <a:t>de HD (SATA) ou PCI-Express </a:t>
            </a:r>
            <a:endParaRPr lang="pt-BR" dirty="0" smtClean="0"/>
          </a:p>
          <a:p>
            <a:pPr lvl="2"/>
            <a:r>
              <a:rPr lang="pt-BR" dirty="0" smtClean="0"/>
              <a:t>Conexões </a:t>
            </a:r>
            <a:r>
              <a:rPr lang="pt-BR" dirty="0"/>
              <a:t>SATA, M.2 (</a:t>
            </a:r>
            <a:r>
              <a:rPr lang="pt-BR" dirty="0" err="1"/>
              <a:t>Sata</a:t>
            </a:r>
            <a:r>
              <a:rPr lang="pt-BR" dirty="0"/>
              <a:t>) e Ultra M.2 (PCI-Express)</a:t>
            </a:r>
            <a:endParaRPr lang="pt-BR" sz="100" dirty="0"/>
          </a:p>
        </p:txBody>
      </p:sp>
    </p:spTree>
    <p:extLst>
      <p:ext uri="{BB962C8B-B14F-4D97-AF65-F5344CB8AC3E}">
        <p14:creationId xmlns:p14="http://schemas.microsoft.com/office/powerpoint/2010/main" val="14963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Memória Secundárias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lnSpcReduction="10000"/>
          </a:bodyPr>
          <a:lstStyle/>
          <a:p>
            <a:r>
              <a:rPr lang="pt-BR" sz="2400" dirty="0"/>
              <a:t>Capacidade </a:t>
            </a:r>
            <a:endParaRPr lang="pt-BR" sz="2400" dirty="0" smtClean="0"/>
          </a:p>
          <a:p>
            <a:pPr lvl="1"/>
            <a:r>
              <a:rPr lang="pt-BR" sz="2000" dirty="0" smtClean="0"/>
              <a:t>Quanto </a:t>
            </a:r>
            <a:r>
              <a:rPr lang="pt-BR" sz="2000" dirty="0"/>
              <a:t>maior, “melhor”! </a:t>
            </a:r>
            <a:endParaRPr lang="pt-BR" sz="2000" dirty="0" smtClean="0"/>
          </a:p>
          <a:p>
            <a:pPr lvl="1"/>
            <a:r>
              <a:rPr lang="pt-BR" sz="2000" dirty="0" smtClean="0"/>
              <a:t>HDs </a:t>
            </a:r>
            <a:r>
              <a:rPr lang="pt-BR" sz="2000" dirty="0"/>
              <a:t>podem chegar </a:t>
            </a:r>
            <a:r>
              <a:rPr lang="pt-BR" sz="2000" dirty="0" smtClean="0"/>
              <a:t>at</a:t>
            </a:r>
            <a:r>
              <a:rPr lang="pt-BR" sz="2000" dirty="0"/>
              <a:t>é</a:t>
            </a:r>
            <a:r>
              <a:rPr lang="pt-BR" sz="2000" dirty="0" smtClean="0"/>
              <a:t> </a:t>
            </a:r>
            <a:r>
              <a:rPr lang="pt-BR" sz="2000" dirty="0"/>
              <a:t>12TB ($</a:t>
            </a:r>
            <a:r>
              <a:rPr lang="pt-BR" sz="2000" dirty="0" smtClean="0"/>
              <a:t>429) </a:t>
            </a:r>
            <a:r>
              <a:rPr lang="pt-BR" sz="2000" dirty="0"/>
              <a:t>ou mais* </a:t>
            </a:r>
            <a:endParaRPr lang="pt-BR" sz="2000" dirty="0" smtClean="0"/>
          </a:p>
          <a:p>
            <a:pPr lvl="1"/>
            <a:r>
              <a:rPr lang="pt-BR" sz="2000" dirty="0" err="1" smtClean="0"/>
              <a:t>SSDs</a:t>
            </a:r>
            <a:r>
              <a:rPr lang="pt-BR" sz="2000" dirty="0" smtClean="0"/>
              <a:t> </a:t>
            </a:r>
            <a:r>
              <a:rPr lang="pt-BR" sz="2000" dirty="0"/>
              <a:t>podem chegar à</a:t>
            </a:r>
            <a:r>
              <a:rPr lang="pt-BR" sz="2000" dirty="0" smtClean="0"/>
              <a:t> </a:t>
            </a:r>
            <a:r>
              <a:rPr lang="pt-BR" sz="2000" dirty="0"/>
              <a:t>1TB com valores de </a:t>
            </a:r>
            <a:r>
              <a:rPr lang="pt-BR" sz="2000" dirty="0" smtClean="0"/>
              <a:t>at</a:t>
            </a:r>
            <a:r>
              <a:rPr lang="pt-BR" sz="2000" dirty="0"/>
              <a:t>é</a:t>
            </a:r>
            <a:r>
              <a:rPr lang="pt-BR" sz="2000" dirty="0" smtClean="0"/>
              <a:t> </a:t>
            </a:r>
            <a:r>
              <a:rPr lang="pt-BR" sz="2000" dirty="0"/>
              <a:t>$</a:t>
            </a:r>
            <a:r>
              <a:rPr lang="pt-BR" sz="2000" dirty="0" smtClean="0"/>
              <a:t>170 </a:t>
            </a:r>
          </a:p>
          <a:p>
            <a:r>
              <a:rPr lang="pt-BR" sz="2400" dirty="0" smtClean="0"/>
              <a:t>Velocidade </a:t>
            </a:r>
          </a:p>
          <a:p>
            <a:pPr lvl="1"/>
            <a:r>
              <a:rPr lang="pt-BR" sz="2000" dirty="0" smtClean="0"/>
              <a:t>Dependente </a:t>
            </a:r>
            <a:r>
              <a:rPr lang="pt-BR" sz="2000" dirty="0"/>
              <a:t>do tipo de </a:t>
            </a:r>
            <a:r>
              <a:rPr lang="pt-BR" sz="2000" dirty="0" smtClean="0"/>
              <a:t>conex</a:t>
            </a:r>
            <a:r>
              <a:rPr lang="pt-BR" sz="2000" dirty="0"/>
              <a:t>ã</a:t>
            </a:r>
            <a:r>
              <a:rPr lang="pt-BR" sz="2000" dirty="0" smtClean="0"/>
              <a:t>o </a:t>
            </a:r>
            <a:r>
              <a:rPr lang="pt-BR" sz="2000" dirty="0"/>
              <a:t>(</a:t>
            </a:r>
            <a:r>
              <a:rPr lang="pt-BR" sz="2000" dirty="0" smtClean="0"/>
              <a:t>máximos teóricos)</a:t>
            </a:r>
          </a:p>
          <a:p>
            <a:pPr lvl="2"/>
            <a:r>
              <a:rPr lang="pt-BR" sz="1600" dirty="0" smtClean="0"/>
              <a:t>antigo</a:t>
            </a:r>
            <a:r>
              <a:rPr lang="pt-BR" sz="1600" dirty="0"/>
              <a:t>: </a:t>
            </a:r>
            <a:r>
              <a:rPr lang="pt-BR" sz="1600" dirty="0" err="1"/>
              <a:t>Parallel</a:t>
            </a:r>
            <a:r>
              <a:rPr lang="pt-BR" sz="1600" dirty="0"/>
              <a:t> ATA </a:t>
            </a:r>
            <a:endParaRPr lang="pt-BR" sz="1600" dirty="0" smtClean="0"/>
          </a:p>
          <a:p>
            <a:pPr lvl="2"/>
            <a:r>
              <a:rPr lang="pt-BR" sz="1600" dirty="0" smtClean="0"/>
              <a:t>máximo </a:t>
            </a:r>
            <a:r>
              <a:rPr lang="pt-BR" sz="1600" dirty="0"/>
              <a:t>de 100MB/s na Ultra ATA (ano 2.000) </a:t>
            </a:r>
            <a:endParaRPr lang="pt-BR" sz="1600" dirty="0" smtClean="0"/>
          </a:p>
          <a:p>
            <a:pPr lvl="1"/>
            <a:r>
              <a:rPr lang="pt-BR" sz="2000" dirty="0" smtClean="0"/>
              <a:t>atual</a:t>
            </a:r>
            <a:r>
              <a:rPr lang="pt-BR" sz="2000" dirty="0"/>
              <a:t>: SATA </a:t>
            </a:r>
            <a:endParaRPr lang="pt-BR" sz="2000" dirty="0" smtClean="0"/>
          </a:p>
          <a:p>
            <a:pPr lvl="1"/>
            <a:r>
              <a:rPr lang="pt-BR" sz="2000" dirty="0" smtClean="0"/>
              <a:t>máximo </a:t>
            </a:r>
            <a:r>
              <a:rPr lang="pt-BR" sz="2000" dirty="0"/>
              <a:t>de 600 MB/s na SATA III </a:t>
            </a:r>
            <a:r>
              <a:rPr lang="pt-BR" sz="2000" dirty="0" err="1"/>
              <a:t>rev</a:t>
            </a:r>
            <a:r>
              <a:rPr lang="pt-BR" sz="2000" dirty="0"/>
              <a:t> 3.3 </a:t>
            </a:r>
            <a:endParaRPr lang="pt-BR" sz="2000" dirty="0" smtClean="0"/>
          </a:p>
          <a:p>
            <a:pPr lvl="1"/>
            <a:r>
              <a:rPr lang="pt-BR" sz="2000" dirty="0" smtClean="0"/>
              <a:t>Somente </a:t>
            </a:r>
            <a:r>
              <a:rPr lang="pt-BR" sz="2000" dirty="0"/>
              <a:t>SSD com </a:t>
            </a:r>
            <a:r>
              <a:rPr lang="pt-BR" sz="2000" dirty="0" smtClean="0"/>
              <a:t>conexão </a:t>
            </a:r>
            <a:r>
              <a:rPr lang="pt-BR" sz="2000" dirty="0"/>
              <a:t>Ultra M.2 (PCI-E) </a:t>
            </a:r>
            <a:endParaRPr lang="pt-BR" sz="2000" dirty="0" smtClean="0"/>
          </a:p>
          <a:p>
            <a:pPr lvl="2"/>
            <a:r>
              <a:rPr lang="pt-BR" sz="1600" dirty="0" smtClean="0"/>
              <a:t>de </a:t>
            </a:r>
            <a:r>
              <a:rPr lang="pt-BR" sz="1600" dirty="0"/>
              <a:t>1.000 </a:t>
            </a:r>
            <a:r>
              <a:rPr lang="pt-BR" sz="1600" dirty="0" smtClean="0"/>
              <a:t>at</a:t>
            </a:r>
            <a:r>
              <a:rPr lang="pt-BR" sz="1600" dirty="0"/>
              <a:t>é</a:t>
            </a:r>
            <a:r>
              <a:rPr lang="pt-BR" sz="1600" dirty="0" smtClean="0"/>
              <a:t> </a:t>
            </a:r>
            <a:r>
              <a:rPr lang="pt-BR" sz="1600" dirty="0"/>
              <a:t>5.600 MB/s</a:t>
            </a:r>
          </a:p>
        </p:txBody>
      </p:sp>
    </p:spTree>
    <p:extLst>
      <p:ext uri="{BB962C8B-B14F-4D97-AF65-F5344CB8AC3E}">
        <p14:creationId xmlns:p14="http://schemas.microsoft.com/office/powerpoint/2010/main" val="7693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Outras Mem. Secundárias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/>
              <a:t>Dispositivos USB (Universal Serial Bus) </a:t>
            </a:r>
            <a:endParaRPr lang="pt-BR" sz="2400" dirty="0" smtClean="0"/>
          </a:p>
          <a:p>
            <a:pPr lvl="1"/>
            <a:r>
              <a:rPr lang="pt-BR" sz="2000" dirty="0" smtClean="0"/>
              <a:t>HDs </a:t>
            </a:r>
            <a:r>
              <a:rPr lang="pt-BR" sz="2000" dirty="0"/>
              <a:t>externos </a:t>
            </a:r>
            <a:endParaRPr lang="pt-BR" sz="2000" dirty="0" smtClean="0"/>
          </a:p>
          <a:p>
            <a:pPr lvl="2"/>
            <a:r>
              <a:rPr lang="pt-BR" sz="1600" dirty="0" smtClean="0"/>
              <a:t>Características </a:t>
            </a:r>
            <a:r>
              <a:rPr lang="pt-BR" sz="1600" dirty="0"/>
              <a:t>semelhantes ao HDs “internos” </a:t>
            </a:r>
            <a:endParaRPr lang="pt-BR" sz="1600" dirty="0" smtClean="0"/>
          </a:p>
          <a:p>
            <a:pPr lvl="2"/>
            <a:r>
              <a:rPr lang="pt-BR" sz="1600" dirty="0" smtClean="0"/>
              <a:t>Velocidade </a:t>
            </a:r>
            <a:r>
              <a:rPr lang="pt-BR" sz="1600" dirty="0"/>
              <a:t>limitada (m´ax. 200MB/s em USB 3.0) </a:t>
            </a:r>
            <a:endParaRPr lang="pt-BR" sz="1600" dirty="0" smtClean="0"/>
          </a:p>
          <a:p>
            <a:pPr lvl="1"/>
            <a:r>
              <a:rPr lang="pt-BR" sz="2000" dirty="0" err="1" smtClean="0"/>
              <a:t>Pendrives</a:t>
            </a:r>
            <a:r>
              <a:rPr lang="pt-BR" sz="2000" dirty="0" smtClean="0"/>
              <a:t> </a:t>
            </a:r>
            <a:r>
              <a:rPr lang="pt-BR" sz="2000" dirty="0"/>
              <a:t>e Leitores de </a:t>
            </a:r>
            <a:r>
              <a:rPr lang="pt-BR" sz="2000" dirty="0" smtClean="0"/>
              <a:t>Cart</a:t>
            </a:r>
            <a:r>
              <a:rPr lang="pt-BR" sz="2000" dirty="0"/>
              <a:t>õ</a:t>
            </a:r>
            <a:r>
              <a:rPr lang="pt-BR" sz="2000" dirty="0" smtClean="0"/>
              <a:t>es </a:t>
            </a:r>
          </a:p>
          <a:p>
            <a:pPr lvl="2"/>
            <a:r>
              <a:rPr lang="pt-BR" sz="1600" dirty="0" smtClean="0"/>
              <a:t>“</a:t>
            </a:r>
            <a:r>
              <a:rPr lang="pt-BR" sz="1600" dirty="0"/>
              <a:t>SSD” bem barato, com menor velocidade e capacidade </a:t>
            </a:r>
            <a:endParaRPr lang="pt-BR" sz="1600" dirty="0" smtClean="0"/>
          </a:p>
          <a:p>
            <a:pPr lvl="2"/>
            <a:r>
              <a:rPr lang="pt-BR" sz="1600" dirty="0" err="1" smtClean="0"/>
              <a:t>máx</a:t>
            </a:r>
            <a:r>
              <a:rPr lang="pt-BR" sz="1600" dirty="0" smtClean="0"/>
              <a:t> </a:t>
            </a:r>
            <a:r>
              <a:rPr lang="pt-BR" sz="1600" dirty="0"/>
              <a:t>40MB/s e 512GB de capacidade </a:t>
            </a:r>
            <a:endParaRPr lang="pt-BR" sz="1600" dirty="0" smtClean="0"/>
          </a:p>
          <a:p>
            <a:pPr lvl="1"/>
            <a:r>
              <a:rPr lang="pt-BR" sz="2000" dirty="0" smtClean="0"/>
              <a:t>Discos ópticos </a:t>
            </a:r>
            <a:r>
              <a:rPr lang="pt-BR" sz="2000" dirty="0"/>
              <a:t>CD, DVD, BD </a:t>
            </a:r>
            <a:endParaRPr lang="pt-BR" sz="2000" dirty="0" smtClean="0"/>
          </a:p>
          <a:p>
            <a:pPr lvl="2"/>
            <a:r>
              <a:rPr lang="pt-BR" sz="1600" dirty="0" smtClean="0"/>
              <a:t>Capacidade</a:t>
            </a:r>
            <a:r>
              <a:rPr lang="pt-BR" sz="1600" dirty="0"/>
              <a:t>: 700MB, 4,7GB/8,5GB, 25GB/50GB </a:t>
            </a:r>
            <a:endParaRPr lang="pt-BR" sz="1600" dirty="0" smtClean="0"/>
          </a:p>
          <a:p>
            <a:pPr lvl="2"/>
            <a:r>
              <a:rPr lang="pt-BR" sz="1600" dirty="0" smtClean="0"/>
              <a:t>Velocidade</a:t>
            </a:r>
            <a:r>
              <a:rPr lang="pt-BR" sz="1600" dirty="0"/>
              <a:t>: 0,15MB/s , 1,4MB/s, 9MB/s</a:t>
            </a:r>
          </a:p>
        </p:txBody>
      </p:sp>
    </p:spTree>
    <p:extLst>
      <p:ext uri="{BB962C8B-B14F-4D97-AF65-F5344CB8AC3E}">
        <p14:creationId xmlns:p14="http://schemas.microsoft.com/office/powerpoint/2010/main" val="346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Dispositivos de Entrada e Saída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437" y="2069849"/>
            <a:ext cx="3302400" cy="17177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24" y="4527315"/>
            <a:ext cx="1417278" cy="14136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59" y="1587570"/>
            <a:ext cx="2819838" cy="18303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157" y="3860684"/>
            <a:ext cx="1432684" cy="213378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991" y="3335867"/>
            <a:ext cx="2218159" cy="23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Dispositivos de </a:t>
            </a:r>
            <a:r>
              <a:rPr lang="pt-BR" sz="5400" dirty="0" smtClean="0"/>
              <a:t>Entrada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400" dirty="0"/>
              <a:t>Teclado </a:t>
            </a:r>
            <a:endParaRPr lang="pt-BR" sz="2400" dirty="0" smtClean="0"/>
          </a:p>
          <a:p>
            <a:pPr lvl="1"/>
            <a:r>
              <a:rPr lang="pt-BR" sz="2000" dirty="0" smtClean="0"/>
              <a:t>Arranjo </a:t>
            </a:r>
            <a:r>
              <a:rPr lang="pt-BR" sz="2000" dirty="0"/>
              <a:t>de teclas </a:t>
            </a:r>
            <a:endParaRPr lang="pt-BR" sz="2000" dirty="0" smtClean="0"/>
          </a:p>
          <a:p>
            <a:pPr lvl="2"/>
            <a:r>
              <a:rPr lang="pt-BR" sz="1600" dirty="0" smtClean="0"/>
              <a:t>ABNT</a:t>
            </a:r>
            <a:r>
              <a:rPr lang="pt-BR" sz="1600" dirty="0"/>
              <a:t>, ABNT2, QWERT, AZERT, etc... </a:t>
            </a:r>
            <a:endParaRPr lang="pt-BR" sz="1600" dirty="0" smtClean="0"/>
          </a:p>
          <a:p>
            <a:r>
              <a:rPr lang="pt-BR" sz="2400" dirty="0" smtClean="0"/>
              <a:t>Mouse </a:t>
            </a:r>
          </a:p>
          <a:p>
            <a:pPr lvl="1"/>
            <a:r>
              <a:rPr lang="pt-BR" sz="2000" dirty="0" smtClean="0"/>
              <a:t>Movimentação do </a:t>
            </a:r>
            <a:r>
              <a:rPr lang="pt-BR" sz="2000" dirty="0"/>
              <a:t>ponteiro em interfaces </a:t>
            </a:r>
            <a:r>
              <a:rPr lang="pt-BR" sz="2000" dirty="0" smtClean="0"/>
              <a:t>gráficas </a:t>
            </a:r>
          </a:p>
          <a:p>
            <a:pPr lvl="1"/>
            <a:r>
              <a:rPr lang="pt-BR" sz="2000" dirty="0" smtClean="0"/>
              <a:t>entre </a:t>
            </a:r>
            <a:r>
              <a:rPr lang="pt-BR" sz="2000" dirty="0"/>
              <a:t>2 </a:t>
            </a:r>
            <a:r>
              <a:rPr lang="pt-BR" sz="2000" dirty="0" smtClean="0"/>
              <a:t>à </a:t>
            </a:r>
            <a:r>
              <a:rPr lang="pt-BR" sz="2000" dirty="0"/>
              <a:t>3 </a:t>
            </a:r>
            <a:r>
              <a:rPr lang="pt-BR" sz="2000" dirty="0" smtClean="0"/>
              <a:t>bot</a:t>
            </a:r>
            <a:r>
              <a:rPr lang="pt-BR" sz="2000" dirty="0"/>
              <a:t>õ</a:t>
            </a:r>
            <a:r>
              <a:rPr lang="pt-BR" sz="2000" dirty="0" smtClean="0"/>
              <a:t>es </a:t>
            </a:r>
            <a:r>
              <a:rPr lang="pt-BR" sz="2000" dirty="0"/>
              <a:t>(</a:t>
            </a:r>
            <a:r>
              <a:rPr lang="pt-BR" sz="2000" dirty="0" err="1"/>
              <a:t>noob</a:t>
            </a:r>
            <a:r>
              <a:rPr lang="pt-BR" sz="2000" dirty="0"/>
              <a:t> nv1) </a:t>
            </a:r>
            <a:endParaRPr lang="pt-BR" sz="2000" dirty="0" smtClean="0"/>
          </a:p>
          <a:p>
            <a:pPr lvl="1"/>
            <a:r>
              <a:rPr lang="pt-BR" sz="2000" dirty="0" smtClean="0"/>
              <a:t>até </a:t>
            </a:r>
            <a:r>
              <a:rPr lang="pt-BR" sz="2000" dirty="0"/>
              <a:t>20 </a:t>
            </a:r>
            <a:r>
              <a:rPr lang="pt-BR" sz="2000" dirty="0" smtClean="0"/>
              <a:t>bot</a:t>
            </a:r>
            <a:r>
              <a:rPr lang="pt-BR" sz="2000" dirty="0"/>
              <a:t>õ</a:t>
            </a:r>
            <a:r>
              <a:rPr lang="pt-BR" sz="2000" dirty="0" smtClean="0"/>
              <a:t>es (pro) </a:t>
            </a:r>
          </a:p>
          <a:p>
            <a:r>
              <a:rPr lang="pt-BR" sz="2400" dirty="0" smtClean="0"/>
              <a:t>Microfone </a:t>
            </a:r>
          </a:p>
          <a:p>
            <a:pPr lvl="1"/>
            <a:r>
              <a:rPr lang="pt-BR" sz="2000" dirty="0" smtClean="0"/>
              <a:t>Padrão </a:t>
            </a:r>
            <a:r>
              <a:rPr lang="pt-BR" sz="2000" dirty="0"/>
              <a:t>Polar e </a:t>
            </a:r>
            <a:r>
              <a:rPr lang="pt-BR" sz="2000" dirty="0" smtClean="0"/>
              <a:t>Frequ</a:t>
            </a:r>
            <a:r>
              <a:rPr lang="pt-BR" sz="2000" dirty="0"/>
              <a:t>ê</a:t>
            </a:r>
            <a:r>
              <a:rPr lang="pt-BR" sz="2000" dirty="0" smtClean="0"/>
              <a:t>ncia </a:t>
            </a:r>
            <a:r>
              <a:rPr lang="pt-BR" sz="2000" dirty="0"/>
              <a:t>de </a:t>
            </a:r>
            <a:r>
              <a:rPr lang="pt-BR" sz="2000" dirty="0" smtClean="0"/>
              <a:t>Resposta</a:t>
            </a:r>
          </a:p>
          <a:p>
            <a:r>
              <a:rPr lang="pt-BR" sz="2400" dirty="0" smtClean="0"/>
              <a:t>Outros</a:t>
            </a:r>
            <a:r>
              <a:rPr lang="pt-BR" sz="2400" dirty="0"/>
              <a:t>? </a:t>
            </a:r>
            <a:endParaRPr lang="pt-BR" sz="2400" dirty="0" smtClean="0"/>
          </a:p>
          <a:p>
            <a:pPr lvl="1"/>
            <a:r>
              <a:rPr lang="pt-BR" sz="2000" dirty="0" smtClean="0"/>
              <a:t>Joystick </a:t>
            </a:r>
          </a:p>
          <a:p>
            <a:pPr lvl="1"/>
            <a:r>
              <a:rPr lang="pt-BR" sz="2000" dirty="0" smtClean="0"/>
              <a:t>Realidade </a:t>
            </a:r>
            <a:r>
              <a:rPr lang="pt-BR" sz="2000" dirty="0"/>
              <a:t>virtual </a:t>
            </a:r>
            <a:endParaRPr lang="pt-BR" sz="2000" dirty="0" smtClean="0"/>
          </a:p>
          <a:p>
            <a:pPr lvl="1"/>
            <a:r>
              <a:rPr lang="pt-BR" sz="2000" dirty="0" smtClean="0"/>
              <a:t>Acessibilidade</a:t>
            </a:r>
            <a:r>
              <a:rPr lang="pt-BR" sz="2000" dirty="0"/>
              <a:t>: </a:t>
            </a:r>
            <a:r>
              <a:rPr lang="pt-BR" sz="2000" dirty="0" err="1"/>
              <a:t>eye-tracking</a:t>
            </a:r>
            <a:r>
              <a:rPr lang="pt-BR" sz="2000" dirty="0"/>
              <a:t>, dispositivo de sopro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75077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Dispositivos de </a:t>
            </a:r>
            <a:r>
              <a:rPr lang="pt-BR" sz="5400" dirty="0" smtClean="0"/>
              <a:t>Saída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lnSpcReduction="10000"/>
          </a:bodyPr>
          <a:lstStyle/>
          <a:p>
            <a:r>
              <a:rPr lang="pt-BR" sz="2400" dirty="0"/>
              <a:t>Monitor </a:t>
            </a:r>
            <a:endParaRPr lang="pt-BR" sz="2400" dirty="0" smtClean="0"/>
          </a:p>
          <a:p>
            <a:pPr lvl="1"/>
            <a:r>
              <a:rPr lang="pt-BR" sz="2000" dirty="0" smtClean="0"/>
              <a:t>Tamanho </a:t>
            </a:r>
          </a:p>
          <a:p>
            <a:pPr lvl="2"/>
            <a:r>
              <a:rPr lang="pt-BR" sz="1600" dirty="0" smtClean="0"/>
              <a:t>em </a:t>
            </a:r>
            <a:r>
              <a:rPr lang="pt-BR" sz="1600" dirty="0"/>
              <a:t>polegadas (diagonal) </a:t>
            </a:r>
            <a:endParaRPr lang="pt-BR" sz="1600" dirty="0" smtClean="0"/>
          </a:p>
          <a:p>
            <a:pPr lvl="2"/>
            <a:r>
              <a:rPr lang="pt-BR" sz="1600" dirty="0" smtClean="0"/>
              <a:t>17”at´e </a:t>
            </a:r>
            <a:r>
              <a:rPr lang="pt-BR" sz="1600" dirty="0"/>
              <a:t>29”(maior apenas para </a:t>
            </a:r>
            <a:r>
              <a:rPr lang="pt-BR" sz="1600" dirty="0" smtClean="0"/>
              <a:t>específicos</a:t>
            </a:r>
            <a:r>
              <a:rPr lang="pt-BR" sz="1600" dirty="0"/>
              <a:t>) </a:t>
            </a:r>
            <a:endParaRPr lang="pt-BR" sz="1600" dirty="0" smtClean="0"/>
          </a:p>
          <a:p>
            <a:pPr lvl="1"/>
            <a:r>
              <a:rPr lang="pt-BR" sz="2000" dirty="0" smtClean="0"/>
              <a:t>Resolução </a:t>
            </a:r>
          </a:p>
          <a:p>
            <a:pPr lvl="2"/>
            <a:r>
              <a:rPr lang="pt-BR" sz="1600" dirty="0" smtClean="0"/>
              <a:t>número </a:t>
            </a:r>
            <a:r>
              <a:rPr lang="pt-BR" sz="1600" dirty="0"/>
              <a:t>de pixels na horizontal e vertical </a:t>
            </a:r>
            <a:endParaRPr lang="pt-BR" sz="1600" dirty="0" smtClean="0"/>
          </a:p>
          <a:p>
            <a:pPr lvl="2"/>
            <a:r>
              <a:rPr lang="pt-BR" sz="1600" dirty="0" smtClean="0"/>
              <a:t>1360x768 </a:t>
            </a:r>
            <a:r>
              <a:rPr lang="pt-BR" sz="1600" dirty="0"/>
              <a:t>(HD), 1600x900(HD+), 1920x1080(FHD), 2560x1440(WQHD), 3840x2160(UHD) </a:t>
            </a:r>
            <a:endParaRPr lang="pt-BR" sz="1600" dirty="0" smtClean="0"/>
          </a:p>
          <a:p>
            <a:pPr lvl="1"/>
            <a:r>
              <a:rPr lang="pt-BR" sz="2000" dirty="0" smtClean="0"/>
              <a:t>Conex</a:t>
            </a:r>
            <a:r>
              <a:rPr lang="pt-BR" sz="2000" dirty="0"/>
              <a:t>õ</a:t>
            </a:r>
            <a:r>
              <a:rPr lang="pt-BR" sz="2000" dirty="0" smtClean="0"/>
              <a:t>es </a:t>
            </a:r>
          </a:p>
          <a:p>
            <a:pPr lvl="2"/>
            <a:r>
              <a:rPr lang="pt-BR" sz="1600" dirty="0" smtClean="0"/>
              <a:t>VGA</a:t>
            </a:r>
            <a:r>
              <a:rPr lang="pt-BR" sz="1600" dirty="0"/>
              <a:t>, DVI, HDMI </a:t>
            </a:r>
            <a:endParaRPr lang="pt-BR" sz="1600" dirty="0" smtClean="0"/>
          </a:p>
          <a:p>
            <a:pPr lvl="1"/>
            <a:r>
              <a:rPr lang="pt-BR" sz="2000" dirty="0" smtClean="0"/>
              <a:t>Tecnologia </a:t>
            </a:r>
          </a:p>
          <a:p>
            <a:pPr lvl="2"/>
            <a:r>
              <a:rPr lang="pt-BR" sz="1600" dirty="0" smtClean="0"/>
              <a:t>LCD</a:t>
            </a:r>
            <a:r>
              <a:rPr lang="pt-BR" sz="1600" dirty="0"/>
              <a:t>, LED, OLED/AMOLED </a:t>
            </a:r>
            <a:endParaRPr lang="pt-BR" sz="1600" dirty="0" smtClean="0"/>
          </a:p>
          <a:p>
            <a:pPr lvl="1"/>
            <a:r>
              <a:rPr lang="pt-BR" sz="2000" dirty="0" smtClean="0"/>
              <a:t>Painel </a:t>
            </a:r>
          </a:p>
          <a:p>
            <a:pPr lvl="2"/>
            <a:r>
              <a:rPr lang="pt-BR" sz="1600" dirty="0" smtClean="0"/>
              <a:t>VA</a:t>
            </a:r>
            <a:r>
              <a:rPr lang="pt-BR" sz="1600" dirty="0"/>
              <a:t>, TN ou IPS</a:t>
            </a:r>
          </a:p>
        </p:txBody>
      </p:sp>
    </p:spTree>
    <p:extLst>
      <p:ext uri="{BB962C8B-B14F-4D97-AF65-F5344CB8AC3E}">
        <p14:creationId xmlns:p14="http://schemas.microsoft.com/office/powerpoint/2010/main" val="139055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Dispositivos de </a:t>
            </a:r>
            <a:r>
              <a:rPr lang="pt-BR" sz="5400" dirty="0" smtClean="0"/>
              <a:t>Saída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Impressora</a:t>
            </a:r>
          </a:p>
          <a:p>
            <a:pPr lvl="1"/>
            <a:r>
              <a:rPr lang="pt-BR" sz="2000" dirty="0"/>
              <a:t>Impacto (obsoleta) Tinta, Toner, </a:t>
            </a:r>
            <a:r>
              <a:rPr lang="pt-BR" sz="2000" dirty="0" smtClean="0"/>
              <a:t>Térmica</a:t>
            </a:r>
            <a:endParaRPr lang="pt-BR" sz="2000" dirty="0"/>
          </a:p>
          <a:p>
            <a:r>
              <a:rPr lang="pt-BR" sz="2400" dirty="0" smtClean="0"/>
              <a:t>Saída </a:t>
            </a:r>
            <a:r>
              <a:rPr lang="pt-BR" sz="2400" dirty="0"/>
              <a:t>de </a:t>
            </a:r>
            <a:r>
              <a:rPr lang="pt-BR" sz="2400" dirty="0" smtClean="0"/>
              <a:t>Som</a:t>
            </a:r>
          </a:p>
          <a:p>
            <a:pPr lvl="1"/>
            <a:r>
              <a:rPr lang="pt-BR" sz="2000" dirty="0" smtClean="0"/>
              <a:t>Caixas de som, fones de ouvido (over/</a:t>
            </a:r>
            <a:r>
              <a:rPr lang="pt-BR" sz="2000" dirty="0" err="1" smtClean="0"/>
              <a:t>in-ear</a:t>
            </a:r>
            <a:r>
              <a:rPr lang="pt-BR" sz="2000" dirty="0" smtClean="0"/>
              <a:t>)</a:t>
            </a:r>
          </a:p>
          <a:p>
            <a:r>
              <a:rPr lang="pt-BR" sz="2400" dirty="0" smtClean="0"/>
              <a:t>Outros?</a:t>
            </a:r>
          </a:p>
          <a:p>
            <a:pPr lvl="1"/>
            <a:r>
              <a:rPr lang="pt-BR" sz="2000" dirty="0" smtClean="0"/>
              <a:t>Acessibilidade: mouse com feedback (tátil ou sonoro)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490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Outros Dispositivos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613" y="2420188"/>
            <a:ext cx="7239000" cy="36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Outros Dispositivos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400" dirty="0" err="1" smtClean="0"/>
              <a:t>Placa-Mãe</a:t>
            </a:r>
            <a:r>
              <a:rPr lang="pt-BR" sz="2400" dirty="0" smtClean="0"/>
              <a:t> </a:t>
            </a:r>
          </a:p>
          <a:p>
            <a:pPr lvl="1"/>
            <a:r>
              <a:rPr lang="pt-BR" sz="2000" dirty="0" smtClean="0"/>
              <a:t>Motherboard</a:t>
            </a:r>
            <a:r>
              <a:rPr lang="pt-BR" sz="2000" dirty="0"/>
              <a:t>, </a:t>
            </a:r>
            <a:r>
              <a:rPr lang="pt-BR" sz="2000" dirty="0" err="1"/>
              <a:t>SystemBoard</a:t>
            </a:r>
            <a:r>
              <a:rPr lang="pt-BR" sz="2000" dirty="0"/>
              <a:t> ou </a:t>
            </a:r>
            <a:r>
              <a:rPr lang="pt-BR" sz="2000" dirty="0" err="1"/>
              <a:t>mobo</a:t>
            </a:r>
            <a:r>
              <a:rPr lang="pt-BR" sz="2000" dirty="0"/>
              <a:t> </a:t>
            </a:r>
            <a:endParaRPr lang="pt-BR" sz="20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entre CPU, </a:t>
            </a:r>
            <a:r>
              <a:rPr lang="pt-BR" sz="2000" dirty="0" smtClean="0"/>
              <a:t>memórias </a:t>
            </a:r>
            <a:r>
              <a:rPr lang="pt-BR" sz="2000" dirty="0"/>
              <a:t>e os dispositivos de entrada e </a:t>
            </a:r>
            <a:r>
              <a:rPr lang="pt-BR" sz="2000" dirty="0" smtClean="0"/>
              <a:t>saída</a:t>
            </a:r>
          </a:p>
          <a:p>
            <a:pPr lvl="1"/>
            <a:r>
              <a:rPr lang="pt-BR" sz="2000" dirty="0" smtClean="0"/>
              <a:t> É </a:t>
            </a:r>
            <a:r>
              <a:rPr lang="pt-BR" sz="2000" dirty="0"/>
              <a:t>dependente de CPU (Intel </a:t>
            </a:r>
            <a:r>
              <a:rPr lang="pt-BR" sz="2000" dirty="0" err="1"/>
              <a:t>vs</a:t>
            </a:r>
            <a:r>
              <a:rPr lang="pt-BR" sz="2000" dirty="0"/>
              <a:t> AMD) </a:t>
            </a:r>
            <a:endParaRPr lang="pt-BR" sz="2000" dirty="0" smtClean="0"/>
          </a:p>
          <a:p>
            <a:r>
              <a:rPr lang="pt-BR" sz="2400" dirty="0" smtClean="0"/>
              <a:t>Fonte </a:t>
            </a:r>
            <a:r>
              <a:rPr lang="pt-BR" sz="2400" dirty="0"/>
              <a:t>de </a:t>
            </a:r>
            <a:r>
              <a:rPr lang="pt-BR" sz="2400" dirty="0" smtClean="0"/>
              <a:t>Alimentação </a:t>
            </a:r>
          </a:p>
          <a:p>
            <a:pPr lvl="1"/>
            <a:r>
              <a:rPr lang="pt-BR" sz="2000" dirty="0" smtClean="0"/>
              <a:t>Pot</a:t>
            </a:r>
            <a:r>
              <a:rPr lang="pt-BR" sz="2000" dirty="0"/>
              <a:t>ê</a:t>
            </a:r>
            <a:r>
              <a:rPr lang="pt-BR" sz="2000" dirty="0" smtClean="0"/>
              <a:t>ncia </a:t>
            </a:r>
          </a:p>
          <a:p>
            <a:pPr lvl="2"/>
            <a:r>
              <a:rPr lang="pt-BR" sz="1600" dirty="0" smtClean="0"/>
              <a:t>Capacidade</a:t>
            </a:r>
            <a:r>
              <a:rPr lang="pt-BR" sz="1600" dirty="0"/>
              <a:t>, em Watts, de fornecer energia para o sistema </a:t>
            </a:r>
            <a:endParaRPr lang="pt-BR" sz="1600" dirty="0" smtClean="0"/>
          </a:p>
          <a:p>
            <a:r>
              <a:rPr lang="pt-BR" sz="2400" dirty="0" smtClean="0"/>
              <a:t>Efici</a:t>
            </a:r>
            <a:r>
              <a:rPr lang="pt-BR" sz="2400" dirty="0"/>
              <a:t>ê</a:t>
            </a:r>
            <a:r>
              <a:rPr lang="pt-BR" sz="2400" dirty="0" smtClean="0"/>
              <a:t>ncia </a:t>
            </a:r>
          </a:p>
          <a:p>
            <a:pPr lvl="1"/>
            <a:r>
              <a:rPr lang="pt-BR" sz="2000" dirty="0" smtClean="0"/>
              <a:t>Não </a:t>
            </a:r>
            <a:r>
              <a:rPr lang="pt-BR" sz="2000" dirty="0"/>
              <a:t>existe </a:t>
            </a:r>
            <a:r>
              <a:rPr lang="pt-BR" sz="2000" dirty="0" smtClean="0"/>
              <a:t>convers</a:t>
            </a:r>
            <a:r>
              <a:rPr lang="pt-BR" sz="2000" dirty="0"/>
              <a:t>ã</a:t>
            </a:r>
            <a:r>
              <a:rPr lang="pt-BR" sz="2000" dirty="0" smtClean="0"/>
              <a:t>o </a:t>
            </a:r>
            <a:r>
              <a:rPr lang="pt-BR" sz="2000" dirty="0"/>
              <a:t>de energia perfeita! </a:t>
            </a:r>
            <a:endParaRPr lang="pt-BR" sz="2000" dirty="0" smtClean="0"/>
          </a:p>
          <a:p>
            <a:pPr lvl="1"/>
            <a:r>
              <a:rPr lang="pt-BR" sz="2000" dirty="0" smtClean="0"/>
              <a:t>O qu</a:t>
            </a:r>
            <a:r>
              <a:rPr lang="pt-BR" sz="2000" dirty="0"/>
              <a:t>ã</a:t>
            </a:r>
            <a:r>
              <a:rPr lang="pt-BR" sz="2000" dirty="0" smtClean="0"/>
              <a:t>o </a:t>
            </a:r>
            <a:r>
              <a:rPr lang="pt-BR" sz="2000" dirty="0"/>
              <a:t>bom é</a:t>
            </a:r>
            <a:r>
              <a:rPr lang="pt-BR" sz="2000" dirty="0" smtClean="0"/>
              <a:t> </a:t>
            </a:r>
            <a:r>
              <a:rPr lang="pt-BR" sz="2000" dirty="0"/>
              <a:t>a </a:t>
            </a:r>
            <a:r>
              <a:rPr lang="pt-BR" sz="2000" dirty="0" smtClean="0"/>
              <a:t>convers</a:t>
            </a:r>
            <a:r>
              <a:rPr lang="pt-BR" sz="2000" dirty="0"/>
              <a:t>ã</a:t>
            </a:r>
            <a:r>
              <a:rPr lang="pt-BR" sz="2000" dirty="0" smtClean="0"/>
              <a:t>o </a:t>
            </a:r>
            <a:r>
              <a:rPr lang="pt-BR" sz="2000" dirty="0"/>
              <a:t>de 110V para 12V/5V/3V </a:t>
            </a:r>
            <a:endParaRPr lang="pt-BR" sz="2000" dirty="0" smtClean="0"/>
          </a:p>
          <a:p>
            <a:pPr lvl="1"/>
            <a:r>
              <a:rPr lang="pt-BR" sz="2000" dirty="0" smtClean="0"/>
              <a:t>Certificação </a:t>
            </a:r>
            <a:r>
              <a:rPr lang="pt-BR" sz="2000" dirty="0"/>
              <a:t>80 Plus </a:t>
            </a:r>
            <a:endParaRPr lang="pt-BR" sz="2000" dirty="0" smtClean="0"/>
          </a:p>
          <a:p>
            <a:pPr lvl="2"/>
            <a:r>
              <a:rPr lang="pt-BR" sz="1600" dirty="0" smtClean="0"/>
              <a:t>80</a:t>
            </a:r>
            <a:r>
              <a:rPr lang="pt-BR" sz="1600" dirty="0"/>
              <a:t>% de </a:t>
            </a:r>
            <a:r>
              <a:rPr lang="pt-BR" sz="1600" dirty="0" smtClean="0"/>
              <a:t>efici</a:t>
            </a:r>
            <a:r>
              <a:rPr lang="pt-BR" sz="1600" dirty="0"/>
              <a:t>ê</a:t>
            </a:r>
            <a:r>
              <a:rPr lang="pt-BR" sz="1600" dirty="0" smtClean="0"/>
              <a:t>ncia </a:t>
            </a:r>
            <a:r>
              <a:rPr lang="pt-BR" sz="1600" dirty="0"/>
              <a:t>em 20%, 50% e 100% da capacidade </a:t>
            </a:r>
            <a:endParaRPr lang="pt-BR" sz="1600" dirty="0" smtClean="0"/>
          </a:p>
          <a:p>
            <a:pPr lvl="2"/>
            <a:r>
              <a:rPr lang="pt-BR" sz="1600" dirty="0" smtClean="0"/>
              <a:t>80 </a:t>
            </a:r>
            <a:r>
              <a:rPr lang="pt-BR" sz="1600" dirty="0"/>
              <a:t>Plus </a:t>
            </a:r>
            <a:r>
              <a:rPr lang="pt-BR" sz="1600" dirty="0" err="1"/>
              <a:t>Platinium</a:t>
            </a:r>
            <a:r>
              <a:rPr lang="pt-BR" sz="1600" dirty="0"/>
              <a:t> indica </a:t>
            </a:r>
            <a:r>
              <a:rPr lang="pt-BR" sz="1600" dirty="0" smtClean="0"/>
              <a:t>eficiência</a:t>
            </a:r>
            <a:r>
              <a:rPr lang="pt-BR" sz="1200" dirty="0" smtClean="0"/>
              <a:t> </a:t>
            </a:r>
            <a:r>
              <a:rPr lang="pt-BR" sz="1200" dirty="0"/>
              <a:t>de 90% ou mais</a:t>
            </a:r>
          </a:p>
        </p:txBody>
      </p:sp>
    </p:spTree>
    <p:extLst>
      <p:ext uri="{BB962C8B-B14F-4D97-AF65-F5344CB8AC3E}">
        <p14:creationId xmlns:p14="http://schemas.microsoft.com/office/powerpoint/2010/main" val="6929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Os monstros 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004" y="4082063"/>
            <a:ext cx="3314169" cy="18450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57" y="2025737"/>
            <a:ext cx="3527755" cy="18609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31" y="4265611"/>
            <a:ext cx="3217779" cy="19205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231" y="1443654"/>
            <a:ext cx="2858566" cy="21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Computador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936653"/>
            <a:ext cx="7239037" cy="3833211"/>
          </a:xfrm>
        </p:spPr>
        <p:txBody>
          <a:bodyPr anchor="t">
            <a:normAutofit/>
          </a:bodyPr>
          <a:lstStyle/>
          <a:p>
            <a:r>
              <a:rPr lang="pt-BR" sz="2500" dirty="0" smtClean="0"/>
              <a:t>Dispositivo voltado para manipulação de dados.</a:t>
            </a:r>
          </a:p>
          <a:p>
            <a:r>
              <a:rPr lang="pt-BR" sz="2500" dirty="0" smtClean="0"/>
              <a:t>É um equipamento que recebe dados, processa-os e armazena-os em dispositivos</a:t>
            </a:r>
          </a:p>
          <a:p>
            <a:pPr lvl="1"/>
            <a:r>
              <a:rPr lang="pt-BR" sz="2000" dirty="0" smtClean="0"/>
              <a:t>Ou envia-os para algum dispositivo de saída.</a:t>
            </a:r>
          </a:p>
          <a:p>
            <a:pPr marL="457200" lvl="1" indent="0">
              <a:buNone/>
            </a:pPr>
            <a:endParaRPr lang="pt-BR" sz="2000" dirty="0" smtClean="0"/>
          </a:p>
          <a:p>
            <a:r>
              <a:rPr lang="pt-BR" dirty="0" smtClean="0"/>
              <a:t>Composto por:</a:t>
            </a:r>
          </a:p>
          <a:p>
            <a:r>
              <a:rPr lang="pt-BR" dirty="0" smtClean="0"/>
              <a:t>Hardware</a:t>
            </a:r>
          </a:p>
          <a:p>
            <a:r>
              <a:rPr lang="pt-BR" dirty="0" smtClean="0"/>
              <a:t>Software</a:t>
            </a:r>
            <a:endParaRPr lang="pt-BR" dirty="0"/>
          </a:p>
          <a:p>
            <a:endParaRPr lang="pt-BR" sz="25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378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Controlador de Vídeo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/>
              <a:t>Placas </a:t>
            </a:r>
            <a:r>
              <a:rPr lang="pt-BR" sz="2400" dirty="0" smtClean="0"/>
              <a:t>Gráficas </a:t>
            </a:r>
          </a:p>
          <a:p>
            <a:pPr lvl="1"/>
            <a:r>
              <a:rPr lang="pt-BR" sz="2000" dirty="0" smtClean="0"/>
              <a:t>GPU </a:t>
            </a:r>
            <a:r>
              <a:rPr lang="pt-BR" sz="2000" dirty="0"/>
              <a:t>(</a:t>
            </a:r>
            <a:r>
              <a:rPr lang="pt-BR" sz="2000" dirty="0" err="1"/>
              <a:t>Graphics</a:t>
            </a:r>
            <a:r>
              <a:rPr lang="pt-BR" sz="2000" dirty="0"/>
              <a:t> </a:t>
            </a:r>
            <a:r>
              <a:rPr lang="pt-BR" sz="2000" dirty="0" err="1"/>
              <a:t>Processing</a:t>
            </a:r>
            <a:r>
              <a:rPr lang="pt-BR" sz="2000" dirty="0"/>
              <a:t> Unit) </a:t>
            </a:r>
            <a:endParaRPr lang="pt-BR" sz="2000" dirty="0" smtClean="0"/>
          </a:p>
          <a:p>
            <a:pPr lvl="1"/>
            <a:r>
              <a:rPr lang="pt-BR" sz="2000" dirty="0" smtClean="0"/>
              <a:t>Processador </a:t>
            </a:r>
            <a:r>
              <a:rPr lang="pt-BR" sz="2000" dirty="0"/>
              <a:t>especializado em </a:t>
            </a:r>
            <a:r>
              <a:rPr lang="pt-BR" sz="2000" dirty="0" smtClean="0"/>
              <a:t>gráficos </a:t>
            </a:r>
          </a:p>
          <a:p>
            <a:pPr lvl="2"/>
            <a:r>
              <a:rPr lang="pt-BR" sz="1600" dirty="0" smtClean="0"/>
              <a:t>computação gráfica</a:t>
            </a:r>
            <a:r>
              <a:rPr lang="pt-BR" sz="1600" dirty="0"/>
              <a:t>, processamento de imagens </a:t>
            </a:r>
            <a:endParaRPr lang="pt-BR" sz="1600" dirty="0" smtClean="0"/>
          </a:p>
          <a:p>
            <a:pPr lvl="2"/>
            <a:r>
              <a:rPr lang="pt-BR" sz="1600" dirty="0" smtClean="0"/>
              <a:t>GPGPU </a:t>
            </a:r>
            <a:r>
              <a:rPr lang="pt-BR" sz="1600" dirty="0"/>
              <a:t>(</a:t>
            </a:r>
            <a:r>
              <a:rPr lang="pt-BR" sz="1600" dirty="0" err="1"/>
              <a:t>OpenCL</a:t>
            </a:r>
            <a:r>
              <a:rPr lang="pt-BR" sz="1600" dirty="0"/>
              <a:t> e CUDA) </a:t>
            </a:r>
            <a:endParaRPr lang="pt-BR" sz="1600" dirty="0" smtClean="0"/>
          </a:p>
          <a:p>
            <a:pPr lvl="1"/>
            <a:r>
              <a:rPr lang="pt-BR" sz="2000" dirty="0" smtClean="0"/>
              <a:t>Integradas </a:t>
            </a:r>
          </a:p>
          <a:p>
            <a:pPr lvl="2"/>
            <a:r>
              <a:rPr lang="pt-BR" sz="1600" dirty="0" smtClean="0"/>
              <a:t>Suporte à reprodução multimídia </a:t>
            </a:r>
          </a:p>
          <a:p>
            <a:pPr lvl="2"/>
            <a:r>
              <a:rPr lang="pt-BR" sz="1600" dirty="0" smtClean="0"/>
              <a:t>Jogos </a:t>
            </a:r>
            <a:r>
              <a:rPr lang="pt-BR" sz="1600" dirty="0"/>
              <a:t>somente em </a:t>
            </a:r>
            <a:r>
              <a:rPr lang="pt-BR" sz="1600" dirty="0" smtClean="0"/>
              <a:t>configurações </a:t>
            </a:r>
            <a:r>
              <a:rPr lang="pt-BR" sz="1600" dirty="0"/>
              <a:t>modestas </a:t>
            </a:r>
            <a:endParaRPr lang="pt-BR" sz="1600" dirty="0" smtClean="0"/>
          </a:p>
          <a:p>
            <a:pPr lvl="1"/>
            <a:r>
              <a:rPr lang="pt-BR" sz="2000" dirty="0" smtClean="0"/>
              <a:t>Dedicadas </a:t>
            </a:r>
          </a:p>
          <a:p>
            <a:pPr lvl="1"/>
            <a:r>
              <a:rPr lang="pt-BR" sz="2000" dirty="0" smtClean="0"/>
              <a:t>Computação </a:t>
            </a:r>
            <a:r>
              <a:rPr lang="pt-BR" sz="2000" dirty="0"/>
              <a:t>intensiva de imagens </a:t>
            </a:r>
            <a:endParaRPr lang="pt-BR" sz="2000" dirty="0" smtClean="0"/>
          </a:p>
          <a:p>
            <a:pPr lvl="1"/>
            <a:r>
              <a:rPr lang="pt-BR" sz="2000" dirty="0" smtClean="0"/>
              <a:t>Podem </a:t>
            </a:r>
            <a:r>
              <a:rPr lang="pt-BR" sz="2000" dirty="0"/>
              <a:t>ser Power-</a:t>
            </a:r>
            <a:r>
              <a:rPr lang="pt-BR" sz="2000" dirty="0" err="1"/>
              <a:t>Hunger</a:t>
            </a:r>
            <a:r>
              <a:rPr lang="pt-BR" sz="2000" dirty="0"/>
              <a:t> </a:t>
            </a:r>
            <a:endParaRPr lang="pt-BR" sz="2000" dirty="0" smtClean="0"/>
          </a:p>
          <a:p>
            <a:pPr lvl="1"/>
            <a:r>
              <a:rPr lang="pt-BR" sz="2000" dirty="0" smtClean="0"/>
              <a:t>Podem </a:t>
            </a:r>
            <a:r>
              <a:rPr lang="pt-BR" sz="2000" dirty="0"/>
              <a:t>“rodar </a:t>
            </a:r>
            <a:r>
              <a:rPr lang="pt-BR" sz="2000" dirty="0" err="1"/>
              <a:t>Crysis</a:t>
            </a:r>
            <a:r>
              <a:rPr lang="pt-BR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94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Controlador de Vídeo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400" dirty="0"/>
              <a:t>Capacidade Computacional </a:t>
            </a:r>
            <a:endParaRPr lang="pt-BR" sz="2400" dirty="0" smtClean="0"/>
          </a:p>
          <a:p>
            <a:pPr lvl="1"/>
            <a:r>
              <a:rPr lang="pt-BR" sz="2000" dirty="0" smtClean="0"/>
              <a:t>NVIDIA </a:t>
            </a:r>
            <a:r>
              <a:rPr lang="pt-BR" sz="2000" dirty="0"/>
              <a:t>3090 TI </a:t>
            </a:r>
            <a:endParaRPr lang="pt-BR" sz="2000" dirty="0" smtClean="0"/>
          </a:p>
          <a:p>
            <a:pPr lvl="2"/>
            <a:r>
              <a:rPr lang="pt-BR" sz="1600" dirty="0" smtClean="0"/>
              <a:t>Núcleos</a:t>
            </a:r>
            <a:r>
              <a:rPr lang="pt-BR" sz="1600" dirty="0"/>
              <a:t>: 10.752 (CUDA </a:t>
            </a:r>
            <a:r>
              <a:rPr lang="pt-BR" sz="1600" dirty="0" err="1"/>
              <a:t>Shader</a:t>
            </a:r>
            <a:r>
              <a:rPr lang="pt-BR" sz="1600" dirty="0"/>
              <a:t>), 336 (TMU) e 84 (Ray-</a:t>
            </a:r>
            <a:r>
              <a:rPr lang="pt-BR" sz="1600" dirty="0" err="1"/>
              <a:t>Tracing</a:t>
            </a:r>
            <a:r>
              <a:rPr lang="pt-BR" sz="1600" dirty="0"/>
              <a:t>) </a:t>
            </a:r>
            <a:endParaRPr lang="pt-BR" sz="1600" dirty="0" smtClean="0"/>
          </a:p>
          <a:p>
            <a:pPr lvl="2"/>
            <a:r>
              <a:rPr lang="pt-BR" sz="1600" dirty="0" smtClean="0"/>
              <a:t>Contém </a:t>
            </a:r>
            <a:r>
              <a:rPr lang="pt-BR" sz="1600" dirty="0"/>
              <a:t>80 </a:t>
            </a:r>
            <a:r>
              <a:rPr lang="pt-BR" sz="1600" dirty="0" smtClean="0"/>
              <a:t>núcleos </a:t>
            </a:r>
            <a:r>
              <a:rPr lang="pt-BR" sz="1600" dirty="0"/>
              <a:t>Tensor para I.A. </a:t>
            </a:r>
            <a:endParaRPr lang="pt-BR" sz="1600" dirty="0" smtClean="0"/>
          </a:p>
          <a:p>
            <a:pPr lvl="1"/>
            <a:r>
              <a:rPr lang="pt-BR" sz="2000" dirty="0" err="1" smtClean="0"/>
              <a:t>Radeon</a:t>
            </a:r>
            <a:r>
              <a:rPr lang="pt-BR" sz="2000" dirty="0" smtClean="0"/>
              <a:t> </a:t>
            </a:r>
            <a:r>
              <a:rPr lang="pt-BR" sz="2000" dirty="0"/>
              <a:t>6900 XT </a:t>
            </a:r>
            <a:endParaRPr lang="pt-BR" sz="2000" dirty="0" smtClean="0"/>
          </a:p>
          <a:p>
            <a:pPr lvl="2"/>
            <a:r>
              <a:rPr lang="pt-BR" sz="1600" dirty="0" smtClean="0"/>
              <a:t>Núcleos</a:t>
            </a:r>
            <a:r>
              <a:rPr lang="pt-BR" sz="1600" dirty="0"/>
              <a:t>: 5120 (</a:t>
            </a:r>
            <a:r>
              <a:rPr lang="pt-BR" sz="1600" dirty="0" err="1"/>
              <a:t>StreamsP</a:t>
            </a:r>
            <a:r>
              <a:rPr lang="pt-BR" sz="1600" dirty="0"/>
              <a:t> </a:t>
            </a:r>
            <a:r>
              <a:rPr lang="pt-BR" sz="1600" dirty="0" err="1"/>
              <a:t>Shader</a:t>
            </a:r>
            <a:r>
              <a:rPr lang="pt-BR" sz="1600" dirty="0"/>
              <a:t>), 320 (TMU) e 80 (Ray-</a:t>
            </a:r>
            <a:r>
              <a:rPr lang="pt-BR" sz="1600" dirty="0" err="1"/>
              <a:t>Tracing</a:t>
            </a:r>
            <a:r>
              <a:rPr lang="pt-BR" sz="1600" dirty="0"/>
              <a:t>) </a:t>
            </a:r>
            <a:endParaRPr lang="pt-BR" sz="1600" dirty="0" smtClean="0"/>
          </a:p>
          <a:p>
            <a:r>
              <a:rPr lang="pt-BR" sz="2400" dirty="0" smtClean="0"/>
              <a:t>Largura </a:t>
            </a:r>
            <a:r>
              <a:rPr lang="pt-BR" sz="2400" dirty="0"/>
              <a:t>de banda de </a:t>
            </a:r>
            <a:r>
              <a:rPr lang="pt-BR" sz="2400" dirty="0" smtClean="0"/>
              <a:t>memória </a:t>
            </a:r>
          </a:p>
          <a:p>
            <a:pPr lvl="1"/>
            <a:r>
              <a:rPr lang="pt-BR" sz="2000" dirty="0" smtClean="0"/>
              <a:t>dada </a:t>
            </a:r>
            <a:r>
              <a:rPr lang="pt-BR" sz="2000" dirty="0"/>
              <a:t>em Gigabits por segundo (quanto maior, melhor) </a:t>
            </a:r>
            <a:endParaRPr lang="pt-BR" sz="2000" dirty="0" smtClean="0"/>
          </a:p>
          <a:p>
            <a:r>
              <a:rPr lang="pt-BR" sz="2400" dirty="0" smtClean="0"/>
              <a:t>Consumo </a:t>
            </a:r>
          </a:p>
          <a:p>
            <a:pPr lvl="1"/>
            <a:r>
              <a:rPr lang="pt-BR" sz="2000" dirty="0" smtClean="0"/>
              <a:t>Mínimo </a:t>
            </a:r>
            <a:r>
              <a:rPr lang="pt-BR" sz="2000" dirty="0"/>
              <a:t>de 2W/h (</a:t>
            </a:r>
            <a:r>
              <a:rPr lang="pt-BR" sz="2000" dirty="0" err="1"/>
              <a:t>iddle</a:t>
            </a:r>
            <a:r>
              <a:rPr lang="pt-BR" sz="2000" dirty="0"/>
              <a:t>) </a:t>
            </a:r>
            <a:r>
              <a:rPr lang="pt-BR" sz="2000" dirty="0" smtClean="0"/>
              <a:t>at</a:t>
            </a:r>
            <a:r>
              <a:rPr lang="pt-BR" sz="2000" dirty="0"/>
              <a:t>é</a:t>
            </a:r>
            <a:r>
              <a:rPr lang="pt-BR" sz="2000" dirty="0" smtClean="0"/>
              <a:t> </a:t>
            </a:r>
            <a:r>
              <a:rPr lang="pt-BR" sz="2000" dirty="0"/>
              <a:t>450W/h (RTX 3090 TI) / 300W/h (</a:t>
            </a:r>
            <a:r>
              <a:rPr lang="pt-BR" sz="2000" dirty="0" err="1"/>
              <a:t>Radeon</a:t>
            </a:r>
            <a:r>
              <a:rPr lang="pt-BR" sz="2000" dirty="0"/>
              <a:t> 6900 XT) </a:t>
            </a:r>
            <a:endParaRPr lang="pt-BR" sz="2000" dirty="0" smtClean="0"/>
          </a:p>
          <a:p>
            <a:r>
              <a:rPr lang="pt-BR" sz="2400" dirty="0" err="1" smtClean="0"/>
              <a:t>Preçoo</a:t>
            </a:r>
            <a:r>
              <a:rPr lang="pt-BR" sz="2400" dirty="0" smtClean="0"/>
              <a:t> </a:t>
            </a:r>
          </a:p>
          <a:p>
            <a:pPr lvl="1"/>
            <a:r>
              <a:rPr lang="pt-BR" sz="2000" dirty="0" smtClean="0"/>
              <a:t>de </a:t>
            </a:r>
            <a:r>
              <a:rPr lang="pt-BR" sz="2000" dirty="0"/>
              <a:t>R$ 150,00 </a:t>
            </a:r>
            <a:r>
              <a:rPr lang="pt-BR" sz="2000" dirty="0" smtClean="0"/>
              <a:t>at</a:t>
            </a:r>
            <a:r>
              <a:rPr lang="pt-BR" sz="2000" dirty="0"/>
              <a:t>é</a:t>
            </a:r>
            <a:r>
              <a:rPr lang="pt-BR" sz="2000" dirty="0" smtClean="0"/>
              <a:t> </a:t>
            </a:r>
            <a:r>
              <a:rPr lang="pt-BR" sz="2000" dirty="0"/>
              <a:t>R$ 15.000,00 (RTX) / R$ 10.000,00 (</a:t>
            </a:r>
            <a:r>
              <a:rPr lang="pt-BR" sz="2000" dirty="0" err="1"/>
              <a:t>Radeon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98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Software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É todo </a:t>
            </a:r>
            <a:r>
              <a:rPr lang="pt-BR" sz="2400" dirty="0"/>
              <a:t>e qualquer programa processado por um computador para executar tarefas das quais um resultado é</a:t>
            </a:r>
            <a:r>
              <a:rPr lang="pt-BR" sz="2400" dirty="0" smtClean="0"/>
              <a:t> </a:t>
            </a:r>
            <a:r>
              <a:rPr lang="pt-BR" sz="2400" dirty="0"/>
              <a:t>requerido</a:t>
            </a:r>
            <a:r>
              <a:rPr lang="pt-BR" sz="2400" dirty="0" smtClean="0"/>
              <a:t>.</a:t>
            </a:r>
          </a:p>
          <a:p>
            <a:r>
              <a:rPr lang="pt-BR" sz="2400" dirty="0" smtClean="0"/>
              <a:t>É </a:t>
            </a:r>
            <a:r>
              <a:rPr lang="pt-BR" sz="2400" dirty="0"/>
              <a:t>o componente </a:t>
            </a:r>
            <a:r>
              <a:rPr lang="pt-BR" sz="2400" dirty="0" smtClean="0"/>
              <a:t>lógico </a:t>
            </a:r>
            <a:r>
              <a:rPr lang="pt-BR" sz="2400" dirty="0"/>
              <a:t>que permite ao Hardware executar alguma tarefa</a:t>
            </a:r>
            <a:r>
              <a:rPr lang="pt-BR" sz="2400" dirty="0" smtClean="0"/>
              <a:t>.</a:t>
            </a:r>
          </a:p>
          <a:p>
            <a:r>
              <a:rPr lang="pt-BR" sz="2400" dirty="0" smtClean="0"/>
              <a:t> </a:t>
            </a:r>
            <a:r>
              <a:rPr lang="pt-BR" sz="2400" dirty="0"/>
              <a:t>Dividido em: Software </a:t>
            </a:r>
            <a:r>
              <a:rPr lang="pt-BR" sz="2400" dirty="0" smtClean="0"/>
              <a:t>básico </a:t>
            </a:r>
          </a:p>
          <a:p>
            <a:r>
              <a:rPr lang="pt-BR" sz="2400" dirty="0" smtClean="0"/>
              <a:t>Programas </a:t>
            </a:r>
            <a:r>
              <a:rPr lang="pt-BR" sz="2400" dirty="0"/>
              <a:t>de </a:t>
            </a:r>
            <a:r>
              <a:rPr lang="pt-BR" sz="2400" dirty="0" smtClean="0"/>
              <a:t>usuário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0921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Software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S</a:t>
            </a:r>
            <a:r>
              <a:rPr lang="pt-BR" sz="2400" dirty="0"/>
              <a:t>ã</a:t>
            </a:r>
            <a:r>
              <a:rPr lang="pt-BR" sz="2400" dirty="0" smtClean="0"/>
              <a:t>o </a:t>
            </a:r>
            <a:r>
              <a:rPr lang="pt-BR" sz="2400" dirty="0"/>
              <a:t>programas destinados a operar e manter um sistema de </a:t>
            </a:r>
            <a:r>
              <a:rPr lang="pt-BR" sz="2400" dirty="0" smtClean="0"/>
              <a:t>computação </a:t>
            </a:r>
          </a:p>
          <a:p>
            <a:r>
              <a:rPr lang="pt-BR" sz="2400" dirty="0" smtClean="0"/>
              <a:t>Sistemas </a:t>
            </a:r>
            <a:r>
              <a:rPr lang="pt-BR" sz="2400" dirty="0"/>
              <a:t>Operacionais </a:t>
            </a:r>
            <a:endParaRPr lang="pt-BR" sz="2400" dirty="0" smtClean="0"/>
          </a:p>
          <a:p>
            <a:r>
              <a:rPr lang="pt-BR" sz="2400" dirty="0" smtClean="0"/>
              <a:t>Interface </a:t>
            </a:r>
            <a:r>
              <a:rPr lang="pt-BR" sz="2400" dirty="0"/>
              <a:t>entre Hardware e Programas de </a:t>
            </a:r>
            <a:r>
              <a:rPr lang="pt-BR" sz="2400" dirty="0" smtClean="0"/>
              <a:t>usuário</a:t>
            </a:r>
          </a:p>
          <a:p>
            <a:r>
              <a:rPr lang="pt-BR" sz="2400" dirty="0" smtClean="0"/>
              <a:t> </a:t>
            </a:r>
            <a:r>
              <a:rPr lang="pt-BR" sz="2400" dirty="0"/>
              <a:t>Windows, Linux, </a:t>
            </a:r>
            <a:r>
              <a:rPr lang="pt-BR" sz="2400" dirty="0" err="1"/>
              <a:t>macOS</a:t>
            </a:r>
            <a:r>
              <a:rPr lang="pt-BR" sz="2400" dirty="0"/>
              <a:t>, </a:t>
            </a:r>
            <a:r>
              <a:rPr lang="pt-BR" sz="2400" dirty="0" err="1"/>
              <a:t>Android</a:t>
            </a:r>
            <a:r>
              <a:rPr lang="pt-BR" sz="2400" dirty="0"/>
              <a:t>, </a:t>
            </a:r>
            <a:r>
              <a:rPr lang="pt-BR" sz="2400" dirty="0" err="1"/>
              <a:t>etc</a:t>
            </a:r>
            <a:r>
              <a:rPr lang="pt-BR" sz="2400" dirty="0"/>
              <a:t> </a:t>
            </a:r>
            <a:endParaRPr lang="pt-BR" sz="2400" dirty="0" smtClean="0"/>
          </a:p>
          <a:p>
            <a:r>
              <a:rPr lang="pt-BR" sz="2400" dirty="0" smtClean="0"/>
              <a:t>Utilitários </a:t>
            </a:r>
          </a:p>
          <a:p>
            <a:r>
              <a:rPr lang="pt-BR" sz="2400" dirty="0" smtClean="0"/>
              <a:t>Gerenciamento</a:t>
            </a:r>
            <a:r>
              <a:rPr lang="pt-BR" sz="2400" dirty="0"/>
              <a:t>, monitoramento e </a:t>
            </a:r>
            <a:r>
              <a:rPr lang="pt-BR" sz="2400" dirty="0" smtClean="0"/>
              <a:t>manutenção</a:t>
            </a:r>
          </a:p>
          <a:p>
            <a:r>
              <a:rPr lang="pt-BR" sz="2400" dirty="0" smtClean="0"/>
              <a:t> </a:t>
            </a:r>
            <a:r>
              <a:rPr lang="pt-BR" sz="2400" dirty="0"/>
              <a:t>Gerenciador de pacotes e </a:t>
            </a:r>
            <a:r>
              <a:rPr lang="pt-BR" sz="2400" dirty="0" smtClean="0"/>
              <a:t>atualização</a:t>
            </a:r>
            <a:r>
              <a:rPr lang="pt-BR" sz="2400" dirty="0"/>
              <a:t>, drives de dispositivos, monitor de recursos, </a:t>
            </a:r>
            <a:r>
              <a:rPr lang="pt-BR" sz="2400" dirty="0" err="1"/>
              <a:t>etc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809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Sistema Operacional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lnSpcReduction="10000"/>
          </a:bodyPr>
          <a:lstStyle/>
          <a:p>
            <a:r>
              <a:rPr lang="pt-BR" sz="2400" dirty="0"/>
              <a:t>E o software que </a:t>
            </a:r>
            <a:r>
              <a:rPr lang="pt-BR" sz="2400" dirty="0" smtClean="0"/>
              <a:t>prov</a:t>
            </a:r>
            <a:r>
              <a:rPr lang="pt-BR" sz="2400" dirty="0"/>
              <a:t>ê</a:t>
            </a:r>
            <a:r>
              <a:rPr lang="pt-BR" sz="2400" dirty="0" smtClean="0"/>
              <a:t> </a:t>
            </a:r>
            <a:r>
              <a:rPr lang="pt-BR" sz="2400" dirty="0"/>
              <a:t>as ferramentas e o ambiente onde as </a:t>
            </a:r>
            <a:r>
              <a:rPr lang="pt-BR" sz="2400" dirty="0" smtClean="0"/>
              <a:t>aplicações são </a:t>
            </a:r>
            <a:r>
              <a:rPr lang="pt-BR" sz="2400" dirty="0"/>
              <a:t>criadas e executadas. </a:t>
            </a:r>
            <a:endParaRPr lang="pt-BR" sz="2400" dirty="0" smtClean="0"/>
          </a:p>
          <a:p>
            <a:r>
              <a:rPr lang="pt-BR" sz="2400" dirty="0"/>
              <a:t>É</a:t>
            </a:r>
            <a:r>
              <a:rPr lang="pt-BR" sz="2400" dirty="0" smtClean="0"/>
              <a:t> </a:t>
            </a:r>
            <a:r>
              <a:rPr lang="pt-BR" sz="2400" dirty="0"/>
              <a:t>o </a:t>
            </a:r>
            <a:r>
              <a:rPr lang="pt-BR" sz="2400" dirty="0" smtClean="0"/>
              <a:t>núcleo </a:t>
            </a:r>
            <a:r>
              <a:rPr lang="pt-BR" sz="2400" dirty="0"/>
              <a:t>do software </a:t>
            </a:r>
            <a:r>
              <a:rPr lang="pt-BR" sz="2400" dirty="0" smtClean="0"/>
              <a:t>básico </a:t>
            </a:r>
          </a:p>
          <a:p>
            <a:r>
              <a:rPr lang="pt-BR" sz="2400" dirty="0" smtClean="0"/>
              <a:t>Gerencia </a:t>
            </a:r>
            <a:r>
              <a:rPr lang="pt-BR" sz="2400" dirty="0"/>
              <a:t>os recursos de hardware </a:t>
            </a:r>
            <a:endParaRPr lang="pt-BR" sz="2400" dirty="0" smtClean="0"/>
          </a:p>
          <a:p>
            <a:r>
              <a:rPr lang="pt-BR" sz="2400" dirty="0" smtClean="0"/>
              <a:t>É </a:t>
            </a:r>
            <a:r>
              <a:rPr lang="pt-BR" sz="2400" dirty="0"/>
              <a:t>ú</a:t>
            </a:r>
            <a:r>
              <a:rPr lang="pt-BR" sz="2400" dirty="0" smtClean="0"/>
              <a:t>nico </a:t>
            </a:r>
            <a:r>
              <a:rPr lang="pt-BR" sz="2400" dirty="0"/>
              <a:t>ativo em um computador </a:t>
            </a:r>
            <a:endParaRPr lang="pt-BR" sz="2400" dirty="0" smtClean="0"/>
          </a:p>
          <a:p>
            <a:pPr lvl="1"/>
            <a:r>
              <a:rPr lang="pt-BR" sz="2000" dirty="0" smtClean="0"/>
              <a:t>máquinas </a:t>
            </a:r>
            <a:r>
              <a:rPr lang="pt-BR" sz="2000" dirty="0"/>
              <a:t>virtuais </a:t>
            </a:r>
            <a:r>
              <a:rPr lang="pt-BR" sz="2000" dirty="0" smtClean="0"/>
              <a:t>s</a:t>
            </a:r>
            <a:r>
              <a:rPr lang="pt-BR" sz="2000" dirty="0"/>
              <a:t>ã</a:t>
            </a:r>
            <a:r>
              <a:rPr lang="pt-BR" sz="2000" dirty="0" smtClean="0"/>
              <a:t>o exceções </a:t>
            </a:r>
          </a:p>
          <a:p>
            <a:r>
              <a:rPr lang="pt-BR" sz="2400" dirty="0" smtClean="0"/>
              <a:t>Exemplos</a:t>
            </a:r>
            <a:r>
              <a:rPr lang="pt-BR" sz="2400" dirty="0"/>
              <a:t>: </a:t>
            </a:r>
            <a:endParaRPr lang="pt-BR" sz="2400" dirty="0" smtClean="0"/>
          </a:p>
          <a:p>
            <a:r>
              <a:rPr lang="pt-BR" sz="2400" dirty="0" smtClean="0"/>
              <a:t>Microsoft </a:t>
            </a:r>
            <a:r>
              <a:rPr lang="pt-BR" sz="2400" dirty="0"/>
              <a:t>Windows </a:t>
            </a:r>
            <a:endParaRPr lang="pt-BR" sz="2400" dirty="0" smtClean="0"/>
          </a:p>
          <a:p>
            <a:r>
              <a:rPr lang="pt-BR" sz="2400" dirty="0" smtClean="0"/>
              <a:t>Linux </a:t>
            </a:r>
            <a:r>
              <a:rPr lang="pt-BR" sz="2400" dirty="0" err="1"/>
              <a:t>Mint</a:t>
            </a:r>
            <a:r>
              <a:rPr lang="pt-BR" sz="2400" dirty="0"/>
              <a:t>, </a:t>
            </a:r>
            <a:r>
              <a:rPr lang="pt-BR" sz="2400" dirty="0" err="1" smtClean="0"/>
              <a:t>Manjaro</a:t>
            </a:r>
            <a:r>
              <a:rPr lang="pt-BR" sz="2400" dirty="0"/>
              <a:t>, </a:t>
            </a:r>
            <a:r>
              <a:rPr lang="pt-BR" sz="2400" dirty="0" err="1"/>
              <a:t>Ubuntu</a:t>
            </a:r>
            <a:r>
              <a:rPr lang="pt-BR" sz="2400" dirty="0"/>
              <a:t>, Debian </a:t>
            </a:r>
            <a:endParaRPr lang="pt-BR" sz="2400" dirty="0" smtClean="0"/>
          </a:p>
          <a:p>
            <a:r>
              <a:rPr lang="pt-BR" sz="2400" dirty="0" smtClean="0"/>
              <a:t>Mac </a:t>
            </a:r>
            <a:r>
              <a:rPr lang="pt-BR" sz="2400" dirty="0"/>
              <a:t>OS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9054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Utilitários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S</a:t>
            </a:r>
            <a:r>
              <a:rPr lang="pt-BR" sz="2400" dirty="0"/>
              <a:t>ã</a:t>
            </a:r>
            <a:r>
              <a:rPr lang="pt-BR" sz="2400" dirty="0" smtClean="0"/>
              <a:t>o </a:t>
            </a:r>
            <a:r>
              <a:rPr lang="pt-BR" sz="2400" dirty="0"/>
              <a:t>programas que comunicam-se diretamente com o sistema operacional e o hardware </a:t>
            </a:r>
            <a:endParaRPr lang="pt-BR" sz="2400" dirty="0" smtClean="0"/>
          </a:p>
          <a:p>
            <a:pPr lvl="1"/>
            <a:r>
              <a:rPr lang="pt-BR" sz="2000" dirty="0" smtClean="0"/>
              <a:t>Normalmente</a:t>
            </a:r>
            <a:r>
              <a:rPr lang="pt-BR" sz="2000" dirty="0"/>
              <a:t>, o </a:t>
            </a:r>
            <a:r>
              <a:rPr lang="pt-BR" sz="2000" dirty="0" smtClean="0"/>
              <a:t>usuário não </a:t>
            </a:r>
            <a:r>
              <a:rPr lang="pt-BR" sz="2000" dirty="0"/>
              <a:t>tem controle sobre estes programas </a:t>
            </a:r>
            <a:endParaRPr lang="pt-BR" sz="2000" dirty="0" smtClean="0"/>
          </a:p>
          <a:p>
            <a:r>
              <a:rPr lang="pt-BR" sz="2400" dirty="0" smtClean="0"/>
              <a:t>Exemplos</a:t>
            </a:r>
            <a:r>
              <a:rPr lang="pt-BR" sz="2400" dirty="0"/>
              <a:t>: </a:t>
            </a:r>
            <a:endParaRPr lang="pt-BR" sz="2400" dirty="0" smtClean="0"/>
          </a:p>
          <a:p>
            <a:pPr lvl="1"/>
            <a:r>
              <a:rPr lang="pt-BR" sz="2000" dirty="0" smtClean="0"/>
              <a:t>Monitores </a:t>
            </a:r>
            <a:r>
              <a:rPr lang="pt-BR" sz="2000" dirty="0"/>
              <a:t>de sistemas </a:t>
            </a:r>
            <a:endParaRPr lang="pt-BR" sz="2000" dirty="0" smtClean="0"/>
          </a:p>
          <a:p>
            <a:pPr lvl="1"/>
            <a:r>
              <a:rPr lang="pt-BR" sz="2000" dirty="0" smtClean="0"/>
              <a:t>permitem </a:t>
            </a:r>
            <a:r>
              <a:rPr lang="pt-BR" sz="2000" dirty="0"/>
              <a:t>ao </a:t>
            </a:r>
            <a:r>
              <a:rPr lang="pt-BR" sz="2000" dirty="0" smtClean="0"/>
              <a:t>usuário </a:t>
            </a:r>
            <a:r>
              <a:rPr lang="pt-BR" sz="2000" dirty="0"/>
              <a:t>ou programa do </a:t>
            </a:r>
            <a:r>
              <a:rPr lang="pt-BR" sz="2000" dirty="0" smtClean="0"/>
              <a:t>usuário </a:t>
            </a:r>
            <a:r>
              <a:rPr lang="pt-BR" sz="2000" dirty="0"/>
              <a:t>verificar consumo de recursos </a:t>
            </a:r>
            <a:endParaRPr lang="pt-BR" sz="2000" dirty="0" smtClean="0"/>
          </a:p>
          <a:p>
            <a:r>
              <a:rPr lang="pt-BR" sz="2400" dirty="0" smtClean="0"/>
              <a:t>Drives 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do S.O. com o hardware </a:t>
            </a:r>
            <a:endParaRPr lang="pt-BR" sz="2000" dirty="0" smtClean="0"/>
          </a:p>
          <a:p>
            <a:pPr lvl="1"/>
            <a:r>
              <a:rPr lang="pt-BR" sz="2000" dirty="0" smtClean="0"/>
              <a:t>variedade </a:t>
            </a:r>
            <a:r>
              <a:rPr lang="pt-BR" sz="2000" dirty="0"/>
              <a:t>muito grande de dispositivos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7328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Programa do Usuário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/>
              <a:t>Variedade grande de programas </a:t>
            </a:r>
            <a:endParaRPr lang="pt-BR" sz="2400" dirty="0" smtClean="0"/>
          </a:p>
          <a:p>
            <a:r>
              <a:rPr lang="pt-BR" sz="2400" dirty="0" smtClean="0"/>
              <a:t>Normalmente</a:t>
            </a:r>
            <a:r>
              <a:rPr lang="pt-BR" sz="2400" dirty="0"/>
              <a:t>, o </a:t>
            </a:r>
            <a:r>
              <a:rPr lang="pt-BR" sz="2400" dirty="0" smtClean="0"/>
              <a:t>usuário </a:t>
            </a:r>
            <a:r>
              <a:rPr lang="pt-BR" sz="2400" dirty="0"/>
              <a:t>tem grande controle sobre o programa </a:t>
            </a:r>
            <a:endParaRPr lang="pt-BR" sz="2400" dirty="0" smtClean="0"/>
          </a:p>
          <a:p>
            <a:r>
              <a:rPr lang="pt-BR" sz="2400" dirty="0" smtClean="0"/>
              <a:t>Cada </a:t>
            </a:r>
            <a:r>
              <a:rPr lang="pt-BR" sz="2400" dirty="0"/>
              <a:t>programa executa um conjunto </a:t>
            </a:r>
            <a:r>
              <a:rPr lang="pt-BR" sz="2400" dirty="0" smtClean="0"/>
              <a:t>específico </a:t>
            </a:r>
            <a:r>
              <a:rPr lang="pt-BR" sz="2400" dirty="0"/>
              <a:t>de tarefas </a:t>
            </a:r>
            <a:endParaRPr lang="pt-BR" sz="2400" dirty="0" smtClean="0"/>
          </a:p>
          <a:p>
            <a:r>
              <a:rPr lang="pt-BR" sz="2400" dirty="0" smtClean="0"/>
              <a:t>Ex</a:t>
            </a:r>
            <a:r>
              <a:rPr lang="pt-BR" sz="2400" dirty="0"/>
              <a:t>.: navegadores, compactadores, editores de texto </a:t>
            </a:r>
            <a:endParaRPr lang="pt-BR" sz="2400" dirty="0" smtClean="0"/>
          </a:p>
          <a:p>
            <a:r>
              <a:rPr lang="pt-BR" sz="2400" dirty="0" smtClean="0"/>
              <a:t>Complexidade </a:t>
            </a:r>
            <a:r>
              <a:rPr lang="pt-BR" sz="2400" dirty="0"/>
              <a:t>para classificar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8892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Programa do Usuário - classificação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fontScale="85000" lnSpcReduction="20000"/>
          </a:bodyPr>
          <a:lstStyle/>
          <a:p>
            <a:r>
              <a:rPr lang="pt-BR" sz="2400" dirty="0" smtClean="0"/>
              <a:t>Suíte </a:t>
            </a:r>
            <a:r>
              <a:rPr lang="pt-BR" sz="2400" dirty="0"/>
              <a:t>de </a:t>
            </a:r>
            <a:r>
              <a:rPr lang="pt-BR" sz="2400" dirty="0" smtClean="0"/>
              <a:t>aplicação </a:t>
            </a:r>
          </a:p>
          <a:p>
            <a:pPr lvl="1"/>
            <a:r>
              <a:rPr lang="pt-BR" sz="2000" dirty="0" smtClean="0"/>
              <a:t>Pacotes </a:t>
            </a:r>
            <a:r>
              <a:rPr lang="pt-BR" sz="2000" dirty="0"/>
              <a:t>de ferramentas (texto, planilha, base de dados, </a:t>
            </a:r>
            <a:r>
              <a:rPr lang="pt-BR" sz="2000" dirty="0" err="1"/>
              <a:t>etc</a:t>
            </a:r>
            <a:r>
              <a:rPr lang="pt-BR" sz="2000" dirty="0"/>
              <a:t>) </a:t>
            </a:r>
            <a:endParaRPr lang="pt-BR" sz="2000" dirty="0" smtClean="0"/>
          </a:p>
          <a:p>
            <a:r>
              <a:rPr lang="pt-BR" sz="2400" dirty="0" smtClean="0"/>
              <a:t>Corporativo </a:t>
            </a:r>
          </a:p>
          <a:p>
            <a:pPr lvl="1"/>
            <a:r>
              <a:rPr lang="pt-BR" sz="2000" dirty="0" smtClean="0"/>
              <a:t>Planejadores </a:t>
            </a:r>
            <a:r>
              <a:rPr lang="pt-BR" sz="2000" dirty="0"/>
              <a:t>de recursos, Contabilidade </a:t>
            </a:r>
            <a:endParaRPr lang="pt-BR" sz="2000" dirty="0" smtClean="0"/>
          </a:p>
          <a:p>
            <a:r>
              <a:rPr lang="pt-BR" sz="2400" dirty="0" smtClean="0"/>
              <a:t>Educacional </a:t>
            </a:r>
          </a:p>
          <a:p>
            <a:pPr lvl="1"/>
            <a:r>
              <a:rPr lang="pt-BR" sz="2000" dirty="0" smtClean="0"/>
              <a:t>Educação </a:t>
            </a:r>
            <a:r>
              <a:rPr lang="pt-BR" sz="2000" dirty="0"/>
              <a:t>assistida, Avaliadores </a:t>
            </a:r>
            <a:endParaRPr lang="pt-BR" sz="2000" dirty="0" smtClean="0"/>
          </a:p>
          <a:p>
            <a:r>
              <a:rPr lang="pt-BR" sz="2400" dirty="0" smtClean="0"/>
              <a:t>Simulação </a:t>
            </a:r>
          </a:p>
          <a:p>
            <a:pPr lvl="1"/>
            <a:r>
              <a:rPr lang="pt-BR" sz="2000" dirty="0" smtClean="0"/>
              <a:t>De eletrônicos, previsão </a:t>
            </a:r>
            <a:r>
              <a:rPr lang="pt-BR" sz="2000" dirty="0"/>
              <a:t>do tempo, </a:t>
            </a:r>
            <a:r>
              <a:rPr lang="pt-BR" sz="2000" dirty="0" smtClean="0"/>
              <a:t>fluídos </a:t>
            </a:r>
          </a:p>
          <a:p>
            <a:r>
              <a:rPr lang="pt-BR" sz="2400" dirty="0" smtClean="0"/>
              <a:t>Engenharia </a:t>
            </a:r>
            <a:r>
              <a:rPr lang="pt-BR" sz="2400" dirty="0"/>
              <a:t>de Produtos </a:t>
            </a:r>
            <a:endParaRPr lang="pt-BR" sz="2400" dirty="0" smtClean="0"/>
          </a:p>
          <a:p>
            <a:pPr lvl="1"/>
            <a:r>
              <a:rPr lang="pt-BR" sz="2000" dirty="0" smtClean="0"/>
              <a:t>Desenho </a:t>
            </a:r>
            <a:r>
              <a:rPr lang="pt-BR" sz="2000" dirty="0"/>
              <a:t>assistido por computador (CAD), Engenharia auxiliada por computador (CAE), Desenvolvimento de software </a:t>
            </a:r>
            <a:endParaRPr lang="pt-BR" sz="2000" dirty="0" smtClean="0"/>
          </a:p>
          <a:p>
            <a:r>
              <a:rPr lang="pt-BR" sz="2400" dirty="0" smtClean="0"/>
              <a:t>Entretenimento </a:t>
            </a:r>
          </a:p>
          <a:p>
            <a:pPr lvl="1"/>
            <a:r>
              <a:rPr lang="pt-BR" sz="2000" dirty="0" smtClean="0"/>
              <a:t>Reprodutores </a:t>
            </a:r>
            <a:r>
              <a:rPr lang="pt-BR" sz="2000" dirty="0"/>
              <a:t>de </a:t>
            </a:r>
            <a:r>
              <a:rPr lang="pt-BR" sz="2000" dirty="0" smtClean="0"/>
              <a:t>áudio </a:t>
            </a:r>
            <a:r>
              <a:rPr lang="pt-BR" sz="2000" dirty="0"/>
              <a:t>e </a:t>
            </a:r>
            <a:r>
              <a:rPr lang="pt-BR" sz="2000" dirty="0" smtClean="0"/>
              <a:t>vídeo, </a:t>
            </a:r>
            <a:r>
              <a:rPr lang="pt-BR" sz="2000" dirty="0"/>
              <a:t>jogos </a:t>
            </a:r>
            <a:r>
              <a:rPr lang="pt-BR" sz="2000" dirty="0" smtClean="0"/>
              <a:t>eletrônicos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346360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Camadas de software do computador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684" y="2233925"/>
            <a:ext cx="6322277" cy="40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1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err="1" smtClean="0"/>
              <a:t>How</a:t>
            </a:r>
            <a:r>
              <a:rPr lang="pt-BR" sz="5400" dirty="0" smtClean="0"/>
              <a:t> its </a:t>
            </a:r>
            <a:r>
              <a:rPr lang="pt-BR" sz="5400" dirty="0" err="1" smtClean="0"/>
              <a:t>work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3233"/>
            <a:ext cx="7948349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Hardware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936653"/>
            <a:ext cx="7239037" cy="3833211"/>
          </a:xfrm>
        </p:spPr>
        <p:txBody>
          <a:bodyPr anchor="t">
            <a:normAutofit/>
          </a:bodyPr>
          <a:lstStyle/>
          <a:p>
            <a:endParaRPr lang="pt-BR" sz="25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620" y="2534546"/>
            <a:ext cx="1651200" cy="16469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56" y="1045519"/>
            <a:ext cx="1290000" cy="131883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52" y="4260196"/>
            <a:ext cx="1651200" cy="16469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833" y="1840687"/>
            <a:ext cx="928800" cy="926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985" y="3404760"/>
            <a:ext cx="825600" cy="8106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313" y="4526997"/>
            <a:ext cx="1109400" cy="32166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961" y="5149124"/>
            <a:ext cx="928800" cy="9071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033" y="5274614"/>
            <a:ext cx="903000" cy="72696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583" y="3627681"/>
            <a:ext cx="1651200" cy="164693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400" y="1461723"/>
            <a:ext cx="2156549" cy="215097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3200" y="3612700"/>
            <a:ext cx="825600" cy="82346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6400" y="2492937"/>
            <a:ext cx="1367400" cy="70123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0391" y="1466820"/>
            <a:ext cx="748200" cy="7334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9558" y="3994898"/>
            <a:ext cx="825600" cy="82346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48267" y="2779584"/>
            <a:ext cx="593400" cy="585433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33982" y="1357453"/>
            <a:ext cx="851400" cy="8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Créditos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Edmar André </a:t>
            </a:r>
            <a:r>
              <a:rPr lang="pt-BR" sz="2400" dirty="0" err="1" smtClean="0"/>
              <a:t>Bellorini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2143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Software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936653"/>
            <a:ext cx="7239037" cy="3833211"/>
          </a:xfrm>
        </p:spPr>
        <p:txBody>
          <a:bodyPr anchor="t">
            <a:normAutofit/>
          </a:bodyPr>
          <a:lstStyle/>
          <a:p>
            <a:endParaRPr lang="pt-BR" sz="25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00" y="1778279"/>
            <a:ext cx="1935000" cy="15633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21" y="3673116"/>
            <a:ext cx="825600" cy="82346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021" y="4848520"/>
            <a:ext cx="825600" cy="823467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518" y="2148195"/>
            <a:ext cx="825600" cy="823467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5518" y="3853258"/>
            <a:ext cx="825600" cy="823467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518" y="5081233"/>
            <a:ext cx="825600" cy="82346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326" y="1218957"/>
            <a:ext cx="799800" cy="823467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4879" y="2959386"/>
            <a:ext cx="877200" cy="70123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7719" y="4264991"/>
            <a:ext cx="825600" cy="82346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6982" y="960631"/>
            <a:ext cx="825600" cy="82346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6982" y="2119981"/>
            <a:ext cx="825600" cy="82346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2779" y="3332569"/>
            <a:ext cx="825600" cy="823467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90419" y="4602082"/>
            <a:ext cx="825600" cy="8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9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318165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Hardware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1936653"/>
            <a:ext cx="7239037" cy="3833211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E o </a:t>
            </a:r>
            <a:r>
              <a:rPr lang="pt-BR" sz="2400" dirty="0"/>
              <a:t>elemento </a:t>
            </a:r>
            <a:r>
              <a:rPr lang="pt-BR" sz="2400" dirty="0" smtClean="0"/>
              <a:t>físico </a:t>
            </a:r>
            <a:r>
              <a:rPr lang="pt-BR" sz="2400" dirty="0"/>
              <a:t>de um computador</a:t>
            </a:r>
          </a:p>
          <a:p>
            <a:r>
              <a:rPr lang="pt-BR" sz="2400" dirty="0" smtClean="0"/>
              <a:t>É todo </a:t>
            </a:r>
            <a:r>
              <a:rPr lang="pt-BR" sz="2400" dirty="0"/>
              <a:t>equipamento que permite que um software seja </a:t>
            </a:r>
            <a:r>
              <a:rPr lang="pt-BR" sz="2400" dirty="0" smtClean="0"/>
              <a:t>executado</a:t>
            </a:r>
          </a:p>
          <a:p>
            <a:r>
              <a:rPr lang="pt-BR" sz="2400" dirty="0" smtClean="0"/>
              <a:t>Dividido </a:t>
            </a:r>
            <a:r>
              <a:rPr lang="pt-BR" sz="2400" dirty="0"/>
              <a:t>em dispositivos de:</a:t>
            </a:r>
          </a:p>
          <a:p>
            <a:r>
              <a:rPr lang="pt-BR" sz="2400" dirty="0"/>
              <a:t>Processamento</a:t>
            </a:r>
          </a:p>
          <a:p>
            <a:r>
              <a:rPr lang="pt-BR" sz="2400" dirty="0"/>
              <a:t>Armazenamento</a:t>
            </a:r>
          </a:p>
          <a:p>
            <a:r>
              <a:rPr lang="pt-BR" sz="2400" dirty="0"/>
              <a:t>Entrada e </a:t>
            </a:r>
            <a:r>
              <a:rPr lang="pt-BR" sz="2400" dirty="0" smtClean="0"/>
              <a:t>Saída</a:t>
            </a:r>
            <a:endParaRPr lang="pt-BR" sz="2400" dirty="0"/>
          </a:p>
          <a:p>
            <a:r>
              <a:rPr lang="pt-BR" sz="2400" dirty="0"/>
              <a:t>Outros</a:t>
            </a:r>
            <a:endParaRPr lang="pt-BR" sz="25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37059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Dispositivos de Processamento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515045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CPU (Central </a:t>
            </a:r>
            <a:r>
              <a:rPr lang="pt-BR" sz="2400" dirty="0" err="1" smtClean="0"/>
              <a:t>Processing</a:t>
            </a:r>
            <a:r>
              <a:rPr lang="pt-BR" sz="2400" dirty="0" smtClean="0"/>
              <a:t> Unit)</a:t>
            </a:r>
            <a:endParaRPr lang="pt-BR" sz="2500" dirty="0" smtClean="0"/>
          </a:p>
          <a:p>
            <a:endParaRPr lang="pt-BR" sz="1600" dirty="0" smtClean="0"/>
          </a:p>
          <a:p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938" y="2958136"/>
            <a:ext cx="4888586" cy="28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 smtClean="0"/>
              <a:t>Dispositivos de Processamento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2400" dirty="0" smtClean="0"/>
              <a:t>CPU (Central </a:t>
            </a:r>
            <a:r>
              <a:rPr lang="pt-BR" sz="2400" dirty="0" err="1" smtClean="0"/>
              <a:t>Processing</a:t>
            </a:r>
            <a:r>
              <a:rPr lang="pt-BR" sz="2400" dirty="0" smtClean="0"/>
              <a:t> Unit)</a:t>
            </a:r>
          </a:p>
          <a:p>
            <a:r>
              <a:rPr lang="pt-BR" sz="2400" dirty="0" smtClean="0"/>
              <a:t>É um circuito microeletrônico que controla as operações do computador e realiza suas funções de processamento de dados.</a:t>
            </a:r>
          </a:p>
          <a:p>
            <a:r>
              <a:rPr lang="pt-BR" sz="2400" dirty="0" smtClean="0"/>
              <a:t>Características comerciais:</a:t>
            </a:r>
          </a:p>
          <a:p>
            <a:r>
              <a:rPr lang="pt-BR" sz="2500" dirty="0" smtClean="0"/>
              <a:t>Número de núcleos;</a:t>
            </a:r>
          </a:p>
          <a:p>
            <a:r>
              <a:rPr lang="pt-BR" sz="2500" dirty="0" smtClean="0"/>
              <a:t>Número de Threads (núcleos virtuais);</a:t>
            </a:r>
          </a:p>
          <a:p>
            <a:r>
              <a:rPr lang="pt-BR" sz="2500" dirty="0" smtClean="0"/>
              <a:t>Velocidade;</a:t>
            </a:r>
          </a:p>
          <a:p>
            <a:r>
              <a:rPr lang="pt-BR" sz="2500" dirty="0" smtClean="0"/>
              <a:t>Processo Litográfico;</a:t>
            </a:r>
          </a:p>
          <a:p>
            <a:r>
              <a:rPr lang="pt-BR" sz="2500" dirty="0" smtClean="0"/>
              <a:t>Memória Cache;</a:t>
            </a:r>
          </a:p>
          <a:p>
            <a:r>
              <a:rPr lang="pt-BR" sz="2500" dirty="0" smtClean="0"/>
              <a:t>Gráficos Integrados;</a:t>
            </a:r>
          </a:p>
          <a:p>
            <a:endParaRPr lang="pt-BR" sz="16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34949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3653" y="596496"/>
            <a:ext cx="7594144" cy="1618489"/>
          </a:xfrm>
        </p:spPr>
        <p:txBody>
          <a:bodyPr anchor="ctr">
            <a:normAutofit/>
          </a:bodyPr>
          <a:lstStyle/>
          <a:p>
            <a:r>
              <a:rPr lang="pt-BR" sz="5400" dirty="0"/>
              <a:t>CPU - Características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3930" y="2254819"/>
            <a:ext cx="7239037" cy="3976338"/>
          </a:xfrm>
        </p:spPr>
        <p:txBody>
          <a:bodyPr anchor="t">
            <a:normAutofit/>
          </a:bodyPr>
          <a:lstStyle/>
          <a:p>
            <a:r>
              <a:rPr lang="pt-BR" sz="2400" dirty="0" smtClean="0"/>
              <a:t>Número </a:t>
            </a:r>
            <a:r>
              <a:rPr lang="pt-BR" sz="2400" dirty="0"/>
              <a:t>de </a:t>
            </a:r>
            <a:r>
              <a:rPr lang="pt-BR" sz="2400" dirty="0" smtClean="0"/>
              <a:t>Núcleos </a:t>
            </a:r>
          </a:p>
          <a:p>
            <a:pPr lvl="1"/>
            <a:r>
              <a:rPr lang="pt-BR" sz="2000" dirty="0" smtClean="0"/>
              <a:t>É a </a:t>
            </a:r>
            <a:r>
              <a:rPr lang="pt-BR" sz="2000" dirty="0"/>
              <a:t>quantidade de unidades completas de processamento que existe no interior da </a:t>
            </a:r>
            <a:r>
              <a:rPr lang="pt-BR" sz="2000" dirty="0" smtClean="0"/>
              <a:t>CPU</a:t>
            </a:r>
          </a:p>
          <a:p>
            <a:pPr lvl="1"/>
            <a:r>
              <a:rPr lang="pt-BR" sz="2000" dirty="0" smtClean="0"/>
              <a:t> </a:t>
            </a:r>
            <a:r>
              <a:rPr lang="pt-BR" sz="2000" dirty="0" err="1"/>
              <a:t>Monocore</a:t>
            </a:r>
            <a:r>
              <a:rPr lang="pt-BR" sz="2000" dirty="0"/>
              <a:t>: </a:t>
            </a:r>
            <a:endParaRPr lang="pt-BR" sz="2000" dirty="0" smtClean="0"/>
          </a:p>
          <a:p>
            <a:pPr lvl="2"/>
            <a:r>
              <a:rPr lang="pt-BR" sz="1600" dirty="0" smtClean="0"/>
              <a:t>São </a:t>
            </a:r>
            <a:r>
              <a:rPr lang="pt-BR" sz="1600" dirty="0"/>
              <a:t>processadores simples com apenas um </a:t>
            </a:r>
            <a:r>
              <a:rPr lang="pt-BR" sz="1600" dirty="0" smtClean="0"/>
              <a:t>núcleo </a:t>
            </a:r>
          </a:p>
          <a:p>
            <a:pPr lvl="2"/>
            <a:r>
              <a:rPr lang="pt-BR" sz="1600" dirty="0" smtClean="0"/>
              <a:t>Ex</a:t>
            </a:r>
            <a:r>
              <a:rPr lang="pt-BR" sz="1600" dirty="0"/>
              <a:t>.: Intel Pentium 4 660, AMD Sempron 150 </a:t>
            </a:r>
            <a:endParaRPr lang="pt-BR" sz="1600" dirty="0" smtClean="0"/>
          </a:p>
          <a:p>
            <a:pPr lvl="1"/>
            <a:r>
              <a:rPr lang="pt-BR" dirty="0" smtClean="0"/>
              <a:t>Multicores</a:t>
            </a:r>
            <a:r>
              <a:rPr lang="pt-BR" dirty="0"/>
              <a:t>: </a:t>
            </a:r>
            <a:endParaRPr lang="pt-BR" dirty="0" smtClean="0"/>
          </a:p>
          <a:p>
            <a:pPr lvl="2"/>
            <a:r>
              <a:rPr lang="pt-BR" dirty="0" smtClean="0"/>
              <a:t>São </a:t>
            </a:r>
            <a:r>
              <a:rPr lang="pt-BR" dirty="0"/>
              <a:t>processadores que </a:t>
            </a:r>
            <a:r>
              <a:rPr lang="pt-BR" dirty="0" smtClean="0"/>
              <a:t>contém </a:t>
            </a:r>
            <a:r>
              <a:rPr lang="pt-BR" dirty="0"/>
              <a:t>mais de um </a:t>
            </a:r>
            <a:r>
              <a:rPr lang="pt-BR" dirty="0" smtClean="0"/>
              <a:t>núcleo </a:t>
            </a:r>
          </a:p>
          <a:p>
            <a:pPr lvl="2"/>
            <a:r>
              <a:rPr lang="pt-BR" dirty="0" smtClean="0"/>
              <a:t>Ex</a:t>
            </a:r>
            <a:r>
              <a:rPr lang="pt-BR" dirty="0"/>
              <a:t>.: Basicamente qualquer CPU `a partir de 2008 </a:t>
            </a:r>
            <a:endParaRPr lang="pt-BR" dirty="0" smtClean="0"/>
          </a:p>
          <a:p>
            <a:pPr lvl="2"/>
            <a:r>
              <a:rPr lang="pt-BR" dirty="0" smtClean="0"/>
              <a:t>Intel </a:t>
            </a:r>
            <a:r>
              <a:rPr lang="pt-BR" dirty="0"/>
              <a:t>Core i3, i5, i7 e i9 </a:t>
            </a:r>
            <a:endParaRPr lang="pt-BR" dirty="0" smtClean="0"/>
          </a:p>
          <a:p>
            <a:pPr lvl="2"/>
            <a:r>
              <a:rPr lang="pt-BR" dirty="0" smtClean="0"/>
              <a:t>AMD </a:t>
            </a:r>
            <a:r>
              <a:rPr lang="pt-BR" dirty="0" err="1"/>
              <a:t>Phenom</a:t>
            </a:r>
            <a:r>
              <a:rPr lang="pt-BR" dirty="0"/>
              <a:t>, </a:t>
            </a:r>
            <a:r>
              <a:rPr lang="pt-BR" dirty="0" err="1"/>
              <a:t>Ryzen</a:t>
            </a:r>
            <a:r>
              <a:rPr lang="pt-BR" dirty="0"/>
              <a:t> R3, R5 e R7</a:t>
            </a:r>
            <a:endParaRPr lang="pt-BR" sz="800" dirty="0" smtClean="0"/>
          </a:p>
          <a:p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13752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1687</TotalTime>
  <Words>1611</Words>
  <Application>Microsoft Office PowerPoint</Application>
  <PresentationFormat>Apresentação na tela (4:3)</PresentationFormat>
  <Paragraphs>305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do Office</vt:lpstr>
      <vt:lpstr>LABORATÓRIO DE HARDWARE E SISTEMAS OPERACIONAIS</vt:lpstr>
      <vt:lpstr>Hardware  e  Software</vt:lpstr>
      <vt:lpstr>Computador</vt:lpstr>
      <vt:lpstr>Hardware</vt:lpstr>
      <vt:lpstr>Software</vt:lpstr>
      <vt:lpstr>Hardware</vt:lpstr>
      <vt:lpstr>Dispositivos de Processamento</vt:lpstr>
      <vt:lpstr>Dispositivos de Processamento</vt:lpstr>
      <vt:lpstr>CPU - Características</vt:lpstr>
      <vt:lpstr>CPU - Características</vt:lpstr>
      <vt:lpstr>CPU - Características</vt:lpstr>
      <vt:lpstr>CPU - Características</vt:lpstr>
      <vt:lpstr>CPU - Características</vt:lpstr>
      <vt:lpstr>CPU - Características</vt:lpstr>
      <vt:lpstr>CPU - Características</vt:lpstr>
      <vt:lpstr>Dispositivos de Armazenamento</vt:lpstr>
      <vt:lpstr>Dispositivos de Armazenamento</vt:lpstr>
      <vt:lpstr>Memória principal</vt:lpstr>
      <vt:lpstr>Memória RAM – Características</vt:lpstr>
      <vt:lpstr>Memória Secundárias</vt:lpstr>
      <vt:lpstr>Memória Secundárias</vt:lpstr>
      <vt:lpstr>Outras Mem. Secundárias</vt:lpstr>
      <vt:lpstr>Dispositivos de Entrada e Saída</vt:lpstr>
      <vt:lpstr>Dispositivos de Entrada</vt:lpstr>
      <vt:lpstr>Dispositivos de Saída</vt:lpstr>
      <vt:lpstr>Dispositivos de Saída</vt:lpstr>
      <vt:lpstr>Outros Dispositivos</vt:lpstr>
      <vt:lpstr>Outros Dispositivos</vt:lpstr>
      <vt:lpstr>Os monstros </vt:lpstr>
      <vt:lpstr>Controlador de Vídeo</vt:lpstr>
      <vt:lpstr>Controlador de Vídeo</vt:lpstr>
      <vt:lpstr>Software</vt:lpstr>
      <vt:lpstr>Software</vt:lpstr>
      <vt:lpstr>Sistema Operacional</vt:lpstr>
      <vt:lpstr>Utilitários</vt:lpstr>
      <vt:lpstr>Programa do Usuário</vt:lpstr>
      <vt:lpstr>Programa do Usuário - classificação</vt:lpstr>
      <vt:lpstr>Camadas de software do computador</vt:lpstr>
      <vt:lpstr>How its work</vt:lpstr>
      <vt:lpstr>Créditos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Circuitos lógicos combinacionais e sequenciais</dc:title>
  <dc:creator>Matheus</dc:creator>
  <cp:lastModifiedBy>Matheus</cp:lastModifiedBy>
  <cp:revision>63</cp:revision>
  <dcterms:created xsi:type="dcterms:W3CDTF">2023-01-24T23:29:32Z</dcterms:created>
  <dcterms:modified xsi:type="dcterms:W3CDTF">2023-08-24T19:31:22Z</dcterms:modified>
</cp:coreProperties>
</file>